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2" r:id="rId7"/>
    <p:sldId id="261" r:id="rId8"/>
    <p:sldId id="263" r:id="rId9"/>
    <p:sldId id="269" r:id="rId10"/>
    <p:sldId id="264" r:id="rId11"/>
    <p:sldId id="265" r:id="rId12"/>
    <p:sldId id="266" r:id="rId13"/>
    <p:sldId id="267" r:id="rId14"/>
    <p:sldId id="268"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p:restoredTop sz="94663"/>
  </p:normalViewPr>
  <p:slideViewPr>
    <p:cSldViewPr snapToGrid="0" snapToObjects="1">
      <p:cViewPr varScale="1">
        <p:scale>
          <a:sx n="117" d="100"/>
          <a:sy n="117" d="100"/>
        </p:scale>
        <p:origin x="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3CB08-9CF0-4D4D-91E6-D96F8DAD8719}" type="datetimeFigureOut">
              <a:rPr kumimoji="1" lang="ja-JP" altLang="en-US" smtClean="0"/>
              <a:t>2020/9/19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205A3-4C43-8C41-B9AD-A85A89B1DF1E}" type="slidenum">
              <a:rPr kumimoji="1" lang="ja-JP" altLang="en-US" smtClean="0"/>
              <a:t>‹#›</a:t>
            </a:fld>
            <a:endParaRPr kumimoji="1" lang="ja-JP" altLang="en-US"/>
          </a:p>
        </p:txBody>
      </p:sp>
    </p:spTree>
    <p:extLst>
      <p:ext uri="{BB962C8B-B14F-4D97-AF65-F5344CB8AC3E}">
        <p14:creationId xmlns:p14="http://schemas.microsoft.com/office/powerpoint/2010/main" val="10423692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CE44E4-D758-5F44-BC58-6E97E261884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D012BF0-2DB4-904A-96E1-33B6E3E3F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B49002C-0596-D84E-BFD3-D1CA295FA97D}"/>
              </a:ext>
            </a:extLst>
          </p:cNvPr>
          <p:cNvSpPr>
            <a:spLocks noGrp="1"/>
          </p:cNvSpPr>
          <p:nvPr>
            <p:ph type="dt" sz="half" idx="10"/>
          </p:nvPr>
        </p:nvSpPr>
        <p:spPr/>
        <p:txBody>
          <a:bodyPr/>
          <a:lstStyle/>
          <a:p>
            <a:fld id="{E8509AC4-0994-6D41-A28A-0053CE56F26C}"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77230390-7300-834A-A1A4-697F666B16F3}"/>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1FB2F311-1656-F54C-AFE3-0A15D9D12EF3}"/>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330210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180653-C7F5-3E4E-9FA9-CD710F8FEF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74229B-84DD-D242-A8E1-CFA85FB065E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168427-503B-BE49-99E1-237DDFC5F332}"/>
              </a:ext>
            </a:extLst>
          </p:cNvPr>
          <p:cNvSpPr>
            <a:spLocks noGrp="1"/>
          </p:cNvSpPr>
          <p:nvPr>
            <p:ph type="dt" sz="half" idx="10"/>
          </p:nvPr>
        </p:nvSpPr>
        <p:spPr/>
        <p:txBody>
          <a:bodyPr/>
          <a:lstStyle/>
          <a:p>
            <a:fld id="{876CED9D-11A9-8B4B-8F8D-36F1320251E3}"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D9C21741-D17D-9F4A-91DF-4F740F674260}"/>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0A73BB69-D32F-FF48-BDB5-800644D43AE9}"/>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141258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B374504-5D4D-FE4B-840E-33D77C1E2DA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14BD9D9-8F35-2E4A-B8A8-7AC5621DD41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1EDE5E-EAC5-1E43-BF11-69F297EC8C27}"/>
              </a:ext>
            </a:extLst>
          </p:cNvPr>
          <p:cNvSpPr>
            <a:spLocks noGrp="1"/>
          </p:cNvSpPr>
          <p:nvPr>
            <p:ph type="dt" sz="half" idx="10"/>
          </p:nvPr>
        </p:nvSpPr>
        <p:spPr/>
        <p:txBody>
          <a:bodyPr/>
          <a:lstStyle/>
          <a:p>
            <a:fld id="{22A6E2FB-94DD-CC4F-B280-5E74741B114E}"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B5122362-ED0F-F642-A771-83D70BEC72EB}"/>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7F13CA81-8AB1-904F-B44B-3E7EF10F7D28}"/>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421688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62785D-D1F5-384A-AB18-971BDB488F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CB014B-B8DD-6F4E-9EAA-D93A0733F72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7BC3F0-55EC-1D4B-A92A-6CE1DEF2BB7E}"/>
              </a:ext>
            </a:extLst>
          </p:cNvPr>
          <p:cNvSpPr>
            <a:spLocks noGrp="1"/>
          </p:cNvSpPr>
          <p:nvPr>
            <p:ph type="dt" sz="half" idx="10"/>
          </p:nvPr>
        </p:nvSpPr>
        <p:spPr/>
        <p:txBody>
          <a:bodyPr/>
          <a:lstStyle/>
          <a:p>
            <a:fld id="{EA0C6925-E803-7546-B327-A6EB9224D6E3}"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3FBBC373-D84C-1547-8F82-DFC3A3DA6598}"/>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ED197C86-2925-5A49-BE58-5773FA0F3559}"/>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381327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7192DB-3F99-4C43-B293-A58A079845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2B6528-5A51-D749-A645-8C1BA891BC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DD843FD-1B2E-AB42-8ABD-AE7E8539C6E1}"/>
              </a:ext>
            </a:extLst>
          </p:cNvPr>
          <p:cNvSpPr>
            <a:spLocks noGrp="1"/>
          </p:cNvSpPr>
          <p:nvPr>
            <p:ph type="dt" sz="half" idx="10"/>
          </p:nvPr>
        </p:nvSpPr>
        <p:spPr/>
        <p:txBody>
          <a:bodyPr/>
          <a:lstStyle/>
          <a:p>
            <a:fld id="{E44744EF-1217-2446-9C9C-36460E9646A1}"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8CF2F764-CC6A-4B46-987B-B9BC2F480551}"/>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3A8A7F91-57AD-274E-8BD0-2CAB1FF11ABA}"/>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413695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CBED6-9E4C-174C-B8D5-87BD09D17B6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F259F1-4CE4-4747-BD21-236029E72C7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7CC9950-5D29-7749-B5E8-19C85B1E33D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F60E61C-4251-2645-9468-FC5F16DE305C}"/>
              </a:ext>
            </a:extLst>
          </p:cNvPr>
          <p:cNvSpPr>
            <a:spLocks noGrp="1"/>
          </p:cNvSpPr>
          <p:nvPr>
            <p:ph type="dt" sz="half" idx="10"/>
          </p:nvPr>
        </p:nvSpPr>
        <p:spPr/>
        <p:txBody>
          <a:bodyPr/>
          <a:lstStyle/>
          <a:p>
            <a:fld id="{D4F292B4-E46E-304D-BC56-4E42DD9E064A}" type="datetime1">
              <a:rPr kumimoji="1" lang="ja-JP" altLang="en-US" smtClean="0"/>
              <a:t>2020/9/19</a:t>
            </a:fld>
            <a:endParaRPr kumimoji="1" lang="ja-JP" altLang="en-US"/>
          </a:p>
        </p:txBody>
      </p:sp>
      <p:sp>
        <p:nvSpPr>
          <p:cNvPr id="6" name="フッター プレースホルダー 5">
            <a:extLst>
              <a:ext uri="{FF2B5EF4-FFF2-40B4-BE49-F238E27FC236}">
                <a16:creationId xmlns:a16="http://schemas.microsoft.com/office/drawing/2014/main" id="{2DA49D61-C711-F240-859E-41D25BB4B016}"/>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7" name="スライド番号プレースホルダー 6">
            <a:extLst>
              <a:ext uri="{FF2B5EF4-FFF2-40B4-BE49-F238E27FC236}">
                <a16:creationId xmlns:a16="http://schemas.microsoft.com/office/drawing/2014/main" id="{124FEF17-D31F-FF43-A429-6A687093B2CB}"/>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219354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ABA5FA-02A6-194A-8F16-7A2B6DC1C3E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FBD3117-52BE-D34D-BA68-600951FE7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C3BDE32-E5DF-8142-B41D-1BBF1EB97B4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BDB50E8-C0F1-7648-8074-821D68C11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47CC4E3-1064-D545-9216-18683D70CD8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E7B9C89-D8D5-BC45-964A-18DCC13C17BC}"/>
              </a:ext>
            </a:extLst>
          </p:cNvPr>
          <p:cNvSpPr>
            <a:spLocks noGrp="1"/>
          </p:cNvSpPr>
          <p:nvPr>
            <p:ph type="dt" sz="half" idx="10"/>
          </p:nvPr>
        </p:nvSpPr>
        <p:spPr/>
        <p:txBody>
          <a:bodyPr/>
          <a:lstStyle/>
          <a:p>
            <a:fld id="{077F367D-EFF2-C24B-B984-9D916EE5239D}" type="datetime1">
              <a:rPr kumimoji="1" lang="ja-JP" altLang="en-US" smtClean="0"/>
              <a:t>2020/9/19</a:t>
            </a:fld>
            <a:endParaRPr kumimoji="1" lang="ja-JP" altLang="en-US"/>
          </a:p>
        </p:txBody>
      </p:sp>
      <p:sp>
        <p:nvSpPr>
          <p:cNvPr id="8" name="フッター プレースホルダー 7">
            <a:extLst>
              <a:ext uri="{FF2B5EF4-FFF2-40B4-BE49-F238E27FC236}">
                <a16:creationId xmlns:a16="http://schemas.microsoft.com/office/drawing/2014/main" id="{FDD1F598-051E-7246-A2CC-8AECBEE456DA}"/>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9" name="スライド番号プレースホルダー 8">
            <a:extLst>
              <a:ext uri="{FF2B5EF4-FFF2-40B4-BE49-F238E27FC236}">
                <a16:creationId xmlns:a16="http://schemas.microsoft.com/office/drawing/2014/main" id="{F9086137-869A-754C-AD61-DB65438C6218}"/>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48696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B2A36-EEF7-EA4F-BDBB-8D244541A9F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57F75C0-24B1-1247-8718-2AD4A52B6B1E}"/>
              </a:ext>
            </a:extLst>
          </p:cNvPr>
          <p:cNvSpPr>
            <a:spLocks noGrp="1"/>
          </p:cNvSpPr>
          <p:nvPr>
            <p:ph type="dt" sz="half" idx="10"/>
          </p:nvPr>
        </p:nvSpPr>
        <p:spPr/>
        <p:txBody>
          <a:bodyPr/>
          <a:lstStyle/>
          <a:p>
            <a:fld id="{445A1207-BD18-4C43-8163-7EA0426391D5}" type="datetime1">
              <a:rPr kumimoji="1" lang="ja-JP" altLang="en-US" smtClean="0"/>
              <a:t>2020/9/19</a:t>
            </a:fld>
            <a:endParaRPr kumimoji="1" lang="ja-JP" altLang="en-US"/>
          </a:p>
        </p:txBody>
      </p:sp>
      <p:sp>
        <p:nvSpPr>
          <p:cNvPr id="4" name="フッター プレースホルダー 3">
            <a:extLst>
              <a:ext uri="{FF2B5EF4-FFF2-40B4-BE49-F238E27FC236}">
                <a16:creationId xmlns:a16="http://schemas.microsoft.com/office/drawing/2014/main" id="{7F759BA5-9234-7C45-B0AD-84116E78A1CE}"/>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5" name="スライド番号プレースホルダー 4">
            <a:extLst>
              <a:ext uri="{FF2B5EF4-FFF2-40B4-BE49-F238E27FC236}">
                <a16:creationId xmlns:a16="http://schemas.microsoft.com/office/drawing/2014/main" id="{46F77241-05B7-1D45-9AA6-7ADE4A3D72B4}"/>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18051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5B02832-A245-4248-B347-C3818C07AB4D}"/>
              </a:ext>
            </a:extLst>
          </p:cNvPr>
          <p:cNvSpPr>
            <a:spLocks noGrp="1"/>
          </p:cNvSpPr>
          <p:nvPr>
            <p:ph type="dt" sz="half" idx="10"/>
          </p:nvPr>
        </p:nvSpPr>
        <p:spPr/>
        <p:txBody>
          <a:bodyPr/>
          <a:lstStyle/>
          <a:p>
            <a:fld id="{87BFDDA4-E0E8-A649-B4A1-E3CFB1B57904}" type="datetime1">
              <a:rPr kumimoji="1" lang="ja-JP" altLang="en-US" smtClean="0"/>
              <a:t>2020/9/19</a:t>
            </a:fld>
            <a:endParaRPr kumimoji="1" lang="ja-JP" altLang="en-US"/>
          </a:p>
        </p:txBody>
      </p:sp>
      <p:sp>
        <p:nvSpPr>
          <p:cNvPr id="3" name="フッター プレースホルダー 2">
            <a:extLst>
              <a:ext uri="{FF2B5EF4-FFF2-40B4-BE49-F238E27FC236}">
                <a16:creationId xmlns:a16="http://schemas.microsoft.com/office/drawing/2014/main" id="{EE771865-7704-FD43-A71D-053339BD18FF}"/>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4" name="スライド番号プレースホルダー 3">
            <a:extLst>
              <a:ext uri="{FF2B5EF4-FFF2-40B4-BE49-F238E27FC236}">
                <a16:creationId xmlns:a16="http://schemas.microsoft.com/office/drawing/2014/main" id="{DACE3B48-ED66-3543-922F-7AB956662C8F}"/>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152909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B68A6-2845-C74E-A6AD-3A65AB45331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D3F683-5154-C647-8CA3-F30C3084B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B573C2E-79B6-784C-86D5-5741A0503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C198473-66E9-E64B-8AFD-5A272FCFC27B}"/>
              </a:ext>
            </a:extLst>
          </p:cNvPr>
          <p:cNvSpPr>
            <a:spLocks noGrp="1"/>
          </p:cNvSpPr>
          <p:nvPr>
            <p:ph type="dt" sz="half" idx="10"/>
          </p:nvPr>
        </p:nvSpPr>
        <p:spPr/>
        <p:txBody>
          <a:bodyPr/>
          <a:lstStyle/>
          <a:p>
            <a:fld id="{2E6AE59D-6391-634B-BE5A-C17CC4FE4787}" type="datetime1">
              <a:rPr kumimoji="1" lang="ja-JP" altLang="en-US" smtClean="0"/>
              <a:t>2020/9/19</a:t>
            </a:fld>
            <a:endParaRPr kumimoji="1" lang="ja-JP" altLang="en-US"/>
          </a:p>
        </p:txBody>
      </p:sp>
      <p:sp>
        <p:nvSpPr>
          <p:cNvPr id="6" name="フッター プレースホルダー 5">
            <a:extLst>
              <a:ext uri="{FF2B5EF4-FFF2-40B4-BE49-F238E27FC236}">
                <a16:creationId xmlns:a16="http://schemas.microsoft.com/office/drawing/2014/main" id="{300D6048-2911-054C-BE8B-0ABAE055AF45}"/>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7" name="スライド番号プレースホルダー 6">
            <a:extLst>
              <a:ext uri="{FF2B5EF4-FFF2-40B4-BE49-F238E27FC236}">
                <a16:creationId xmlns:a16="http://schemas.microsoft.com/office/drawing/2014/main" id="{59D03824-9A00-0944-9956-A417D71FB3D6}"/>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60830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84D3D-3231-304D-AD2A-38BDC0065D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D128692-200D-4B4E-B528-96DA9D405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974D211-8061-E84C-A32F-1101DA0AE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8D80E6E-713D-9E47-8520-DE1AF670EE01}"/>
              </a:ext>
            </a:extLst>
          </p:cNvPr>
          <p:cNvSpPr>
            <a:spLocks noGrp="1"/>
          </p:cNvSpPr>
          <p:nvPr>
            <p:ph type="dt" sz="half" idx="10"/>
          </p:nvPr>
        </p:nvSpPr>
        <p:spPr/>
        <p:txBody>
          <a:bodyPr/>
          <a:lstStyle/>
          <a:p>
            <a:fld id="{4DB3E409-8B0C-4248-BD8B-D8C43825334E}" type="datetime1">
              <a:rPr kumimoji="1" lang="ja-JP" altLang="en-US" smtClean="0"/>
              <a:t>2020/9/19</a:t>
            </a:fld>
            <a:endParaRPr kumimoji="1" lang="ja-JP" altLang="en-US"/>
          </a:p>
        </p:txBody>
      </p:sp>
      <p:sp>
        <p:nvSpPr>
          <p:cNvPr id="6" name="フッター プレースホルダー 5">
            <a:extLst>
              <a:ext uri="{FF2B5EF4-FFF2-40B4-BE49-F238E27FC236}">
                <a16:creationId xmlns:a16="http://schemas.microsoft.com/office/drawing/2014/main" id="{996B19C6-84BE-C042-858D-DA374CA3BB3B}"/>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7" name="スライド番号プレースホルダー 6">
            <a:extLst>
              <a:ext uri="{FF2B5EF4-FFF2-40B4-BE49-F238E27FC236}">
                <a16:creationId xmlns:a16="http://schemas.microsoft.com/office/drawing/2014/main" id="{854B51DC-B4A8-8B4C-9652-408B06E7C2C9}"/>
              </a:ext>
            </a:extLst>
          </p:cNvPr>
          <p:cNvSpPr>
            <a:spLocks noGrp="1"/>
          </p:cNvSpPr>
          <p:nvPr>
            <p:ph type="sldNum" sz="quarter" idx="12"/>
          </p:nvPr>
        </p:nvSpPr>
        <p:spPr/>
        <p:txBody>
          <a:body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15400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421664A-1084-0848-864E-60C13228C7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303ECC-683C-7A43-80D8-3DD384C83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B8D7951-7CC7-4E4F-823F-8D62343DF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6F675-ABC4-1E4F-A50D-D15CD72A057B}" type="datetime1">
              <a:rPr kumimoji="1" lang="ja-JP" altLang="en-US" smtClean="0"/>
              <a:t>2020/9/19</a:t>
            </a:fld>
            <a:endParaRPr kumimoji="1" lang="ja-JP" altLang="en-US"/>
          </a:p>
        </p:txBody>
      </p:sp>
      <p:sp>
        <p:nvSpPr>
          <p:cNvPr id="5" name="フッター プレースホルダー 4">
            <a:extLst>
              <a:ext uri="{FF2B5EF4-FFF2-40B4-BE49-F238E27FC236}">
                <a16:creationId xmlns:a16="http://schemas.microsoft.com/office/drawing/2014/main" id="{74FE9A26-F9BC-8949-BF50-285BF0613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6" name="スライド番号プレースホルダー 5">
            <a:extLst>
              <a:ext uri="{FF2B5EF4-FFF2-40B4-BE49-F238E27FC236}">
                <a16:creationId xmlns:a16="http://schemas.microsoft.com/office/drawing/2014/main" id="{87A7EC03-CA8E-CA4B-A2E7-6432DD2863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9BE74-AF66-FB43-BE42-3A78577E991E}" type="slidenum">
              <a:rPr kumimoji="1" lang="ja-JP" altLang="en-US" smtClean="0"/>
              <a:t>‹#›</a:t>
            </a:fld>
            <a:endParaRPr kumimoji="1" lang="ja-JP" altLang="en-US"/>
          </a:p>
        </p:txBody>
      </p:sp>
    </p:spTree>
    <p:extLst>
      <p:ext uri="{BB962C8B-B14F-4D97-AF65-F5344CB8AC3E}">
        <p14:creationId xmlns:p14="http://schemas.microsoft.com/office/powerpoint/2010/main" val="332460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C523CF-005C-EF4F-9D0D-E129A9753AF6}"/>
              </a:ext>
            </a:extLst>
          </p:cNvPr>
          <p:cNvSpPr>
            <a:spLocks noGrp="1"/>
          </p:cNvSpPr>
          <p:nvPr>
            <p:ph type="ctrTitle"/>
          </p:nvPr>
        </p:nvSpPr>
        <p:spPr/>
        <p:txBody>
          <a:bodyPr/>
          <a:lstStyle/>
          <a:p>
            <a:r>
              <a:rPr kumimoji="1" lang="en-US" altLang="ja-JP" dirty="0"/>
              <a:t>Affine Integrator </a:t>
            </a:r>
            <a:r>
              <a:rPr lang="ja-JP" altLang="en-US"/>
              <a:t>の考え方</a:t>
            </a:r>
            <a:endParaRPr kumimoji="1" lang="ja-JP" altLang="en-US"/>
          </a:p>
        </p:txBody>
      </p:sp>
      <p:sp>
        <p:nvSpPr>
          <p:cNvPr id="3" name="字幕 2">
            <a:extLst>
              <a:ext uri="{FF2B5EF4-FFF2-40B4-BE49-F238E27FC236}">
                <a16:creationId xmlns:a16="http://schemas.microsoft.com/office/drawing/2014/main" id="{8DD4BEE7-DBC7-9C46-9992-B54DC0EE35DB}"/>
              </a:ext>
            </a:extLst>
          </p:cNvPr>
          <p:cNvSpPr>
            <a:spLocks noGrp="1"/>
          </p:cNvSpPr>
          <p:nvPr>
            <p:ph type="subTitle" idx="1"/>
          </p:nvPr>
        </p:nvSpPr>
        <p:spPr/>
        <p:txBody>
          <a:bodyPr>
            <a:normAutofit fontScale="77500" lnSpcReduction="20000"/>
          </a:bodyPr>
          <a:lstStyle/>
          <a:p>
            <a:r>
              <a:rPr kumimoji="1" lang="ja-JP" altLang="en-US"/>
              <a:t>量子化磁束動力学シミュレーション研究グループ</a:t>
            </a:r>
            <a:endParaRPr kumimoji="1" lang="en-US" altLang="ja-JP" dirty="0"/>
          </a:p>
          <a:p>
            <a:r>
              <a:rPr lang="ja-JP" altLang="en-US"/>
              <a:t>夏のセミナー</a:t>
            </a:r>
            <a:r>
              <a:rPr lang="en-US" altLang="ja-JP" dirty="0"/>
              <a:t>2020</a:t>
            </a:r>
            <a:r>
              <a:rPr lang="ja-JP" altLang="en-US"/>
              <a:t>（</a:t>
            </a:r>
            <a:r>
              <a:rPr lang="en-US" altLang="ja-JP" dirty="0"/>
              <a:t> in </a:t>
            </a:r>
            <a:r>
              <a:rPr lang="ja-JP" altLang="en-US"/>
              <a:t>由布院</a:t>
            </a:r>
            <a:r>
              <a:rPr lang="en-US" altLang="ja-JP" dirty="0"/>
              <a:t> &amp; </a:t>
            </a:r>
            <a:r>
              <a:rPr lang="ja-JP" altLang="en-US"/>
              <a:t>リモート）</a:t>
            </a:r>
            <a:endParaRPr lang="en-US" altLang="ja-JP" dirty="0"/>
          </a:p>
          <a:p>
            <a:endParaRPr kumimoji="1" lang="en-US" altLang="ja-JP" dirty="0"/>
          </a:p>
          <a:p>
            <a:r>
              <a:rPr lang="ja-JP" altLang="en-US"/>
              <a:t>有明高専　創造工学科　人間・福祉工学系　情報システムコース</a:t>
            </a:r>
            <a:endParaRPr lang="en-US" altLang="ja-JP" dirty="0"/>
          </a:p>
          <a:p>
            <a:r>
              <a:rPr lang="ja-JP" altLang="en-US"/>
              <a:t>松野哲也</a:t>
            </a:r>
            <a:endParaRPr lang="en-US" altLang="ja-JP" dirty="0"/>
          </a:p>
        </p:txBody>
      </p:sp>
      <p:sp>
        <p:nvSpPr>
          <p:cNvPr id="4" name="スライド番号プレースホルダー 3">
            <a:extLst>
              <a:ext uri="{FF2B5EF4-FFF2-40B4-BE49-F238E27FC236}">
                <a16:creationId xmlns:a16="http://schemas.microsoft.com/office/drawing/2014/main" id="{E57B7564-F111-6B4D-AE97-1444352BFE9D}"/>
              </a:ext>
            </a:extLst>
          </p:cNvPr>
          <p:cNvSpPr>
            <a:spLocks noGrp="1"/>
          </p:cNvSpPr>
          <p:nvPr>
            <p:ph type="sldNum" sz="quarter" idx="12"/>
          </p:nvPr>
        </p:nvSpPr>
        <p:spPr/>
        <p:txBody>
          <a:bodyPr/>
          <a:lstStyle/>
          <a:p>
            <a:fld id="{62C9BE74-AF66-FB43-BE42-3A78577E991E}" type="slidenum">
              <a:rPr kumimoji="1" lang="ja-JP" altLang="en-US" smtClean="0"/>
              <a:t>0</a:t>
            </a:fld>
            <a:endParaRPr kumimoji="1" lang="ja-JP" altLang="en-US"/>
          </a:p>
        </p:txBody>
      </p:sp>
      <p:sp>
        <p:nvSpPr>
          <p:cNvPr id="5" name="フッター プレースホルダー 4">
            <a:extLst>
              <a:ext uri="{FF2B5EF4-FFF2-40B4-BE49-F238E27FC236}">
                <a16:creationId xmlns:a16="http://schemas.microsoft.com/office/drawing/2014/main" id="{F6D694AD-5E50-294B-B8FA-AE8A0301E267}"/>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326955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261B3-7B37-D44D-AECB-A673CD54B8E7}"/>
              </a:ext>
            </a:extLst>
          </p:cNvPr>
          <p:cNvSpPr>
            <a:spLocks noGrp="1"/>
          </p:cNvSpPr>
          <p:nvPr>
            <p:ph type="title"/>
          </p:nvPr>
        </p:nvSpPr>
        <p:spPr>
          <a:xfrm>
            <a:off x="359230" y="299811"/>
            <a:ext cx="6868883" cy="896365"/>
          </a:xfrm>
        </p:spPr>
        <p:txBody>
          <a:bodyPr>
            <a:normAutofit/>
          </a:bodyPr>
          <a:lstStyle/>
          <a:p>
            <a:r>
              <a:rPr kumimoji="1" lang="en-US" altLang="ja-JP" sz="3600" b="1" dirty="0"/>
              <a:t>Affine Integrator</a:t>
            </a:r>
            <a:r>
              <a:rPr kumimoji="1" lang="ja-JP" altLang="en-US" sz="3600" b="1"/>
              <a:t>（</a:t>
            </a:r>
            <a:r>
              <a:rPr kumimoji="1" lang="en-US" altLang="ja-JP" sz="3600" b="1" dirty="0"/>
              <a:t>AFI</a:t>
            </a:r>
            <a:r>
              <a:rPr kumimoji="1" lang="ja-JP" altLang="en-US" sz="3600" b="1"/>
              <a:t>）</a:t>
            </a:r>
            <a:r>
              <a:rPr kumimoji="1" lang="en-US" altLang="ja-JP" sz="3600" b="1" dirty="0"/>
              <a:t> </a:t>
            </a:r>
            <a:r>
              <a:rPr kumimoji="1" lang="ja-JP" altLang="en-US" sz="3600" b="1"/>
              <a:t>の考え方</a:t>
            </a:r>
          </a:p>
        </p:txBody>
      </p:sp>
      <p:sp>
        <p:nvSpPr>
          <p:cNvPr id="4" name="スライド番号プレースホルダー 3">
            <a:extLst>
              <a:ext uri="{FF2B5EF4-FFF2-40B4-BE49-F238E27FC236}">
                <a16:creationId xmlns:a16="http://schemas.microsoft.com/office/drawing/2014/main" id="{7475B220-8C56-2047-B59B-5B03BFDA0844}"/>
              </a:ext>
            </a:extLst>
          </p:cNvPr>
          <p:cNvSpPr>
            <a:spLocks noGrp="1"/>
          </p:cNvSpPr>
          <p:nvPr>
            <p:ph type="sldNum" sz="quarter" idx="12"/>
          </p:nvPr>
        </p:nvSpPr>
        <p:spPr>
          <a:xfrm>
            <a:off x="8610600" y="6356350"/>
            <a:ext cx="2743200" cy="365125"/>
          </a:xfrm>
        </p:spPr>
        <p:txBody>
          <a:bodyPr/>
          <a:lstStyle/>
          <a:p>
            <a:fld id="{62C9BE74-AF66-FB43-BE42-3A78577E991E}" type="slidenum">
              <a:rPr kumimoji="1" lang="ja-JP" altLang="en-US" smtClean="0"/>
              <a:t>9</a:t>
            </a:fld>
            <a:endParaRPr kumimoji="1" lang="ja-JP" altLang="en-US"/>
          </a:p>
        </p:txBody>
      </p:sp>
      <p:pic>
        <p:nvPicPr>
          <p:cNvPr id="6" name="図 5">
            <a:extLst>
              <a:ext uri="{FF2B5EF4-FFF2-40B4-BE49-F238E27FC236}">
                <a16:creationId xmlns:a16="http://schemas.microsoft.com/office/drawing/2014/main" id="{E7F0953A-377C-1948-A8D7-C29A5DDFD2A4}"/>
              </a:ext>
            </a:extLst>
          </p:cNvPr>
          <p:cNvPicPr>
            <a:picLocks noChangeAspect="1"/>
          </p:cNvPicPr>
          <p:nvPr/>
        </p:nvPicPr>
        <p:blipFill>
          <a:blip r:embed="rId2"/>
          <a:stretch>
            <a:fillRect/>
          </a:stretch>
        </p:blipFill>
        <p:spPr>
          <a:xfrm>
            <a:off x="1239902" y="1393378"/>
            <a:ext cx="1416214" cy="1242800"/>
          </a:xfrm>
          <a:prstGeom prst="rect">
            <a:avLst/>
          </a:prstGeom>
        </p:spPr>
      </p:pic>
      <p:pic>
        <p:nvPicPr>
          <p:cNvPr id="8" name="図 7">
            <a:extLst>
              <a:ext uri="{FF2B5EF4-FFF2-40B4-BE49-F238E27FC236}">
                <a16:creationId xmlns:a16="http://schemas.microsoft.com/office/drawing/2014/main" id="{F892D829-A171-F74E-A0D7-1BB3A5E2A177}"/>
              </a:ext>
            </a:extLst>
          </p:cNvPr>
          <p:cNvPicPr>
            <a:picLocks noChangeAspect="1"/>
          </p:cNvPicPr>
          <p:nvPr/>
        </p:nvPicPr>
        <p:blipFill>
          <a:blip r:embed="rId3"/>
          <a:stretch>
            <a:fillRect/>
          </a:stretch>
        </p:blipFill>
        <p:spPr>
          <a:xfrm>
            <a:off x="624342" y="3998724"/>
            <a:ext cx="2729665" cy="1761074"/>
          </a:xfrm>
          <a:prstGeom prst="rect">
            <a:avLst/>
          </a:prstGeom>
        </p:spPr>
      </p:pic>
      <p:sp>
        <p:nvSpPr>
          <p:cNvPr id="9" name="テキスト ボックス 8">
            <a:extLst>
              <a:ext uri="{FF2B5EF4-FFF2-40B4-BE49-F238E27FC236}">
                <a16:creationId xmlns:a16="http://schemas.microsoft.com/office/drawing/2014/main" id="{CE81E0DC-8DC1-4447-8C03-2877573EC536}"/>
              </a:ext>
            </a:extLst>
          </p:cNvPr>
          <p:cNvSpPr txBox="1"/>
          <p:nvPr/>
        </p:nvSpPr>
        <p:spPr>
          <a:xfrm>
            <a:off x="1055914" y="5856521"/>
            <a:ext cx="1813252" cy="369332"/>
          </a:xfrm>
          <a:prstGeom prst="rect">
            <a:avLst/>
          </a:prstGeom>
          <a:noFill/>
        </p:spPr>
        <p:txBody>
          <a:bodyPr wrap="square" rtlCol="0">
            <a:spAutoFit/>
          </a:bodyPr>
          <a:lstStyle/>
          <a:p>
            <a:pPr algn="ctr"/>
            <a:r>
              <a:rPr kumimoji="1" lang="ja-JP" altLang="en-US"/>
              <a:t>時間推進演算子</a:t>
            </a:r>
          </a:p>
        </p:txBody>
      </p:sp>
      <p:sp>
        <p:nvSpPr>
          <p:cNvPr id="10" name="正方形/長方形 9">
            <a:extLst>
              <a:ext uri="{FF2B5EF4-FFF2-40B4-BE49-F238E27FC236}">
                <a16:creationId xmlns:a16="http://schemas.microsoft.com/office/drawing/2014/main" id="{94A7AA96-CB5F-0F4F-99E7-D38E0D06557D}"/>
              </a:ext>
            </a:extLst>
          </p:cNvPr>
          <p:cNvSpPr/>
          <p:nvPr/>
        </p:nvSpPr>
        <p:spPr>
          <a:xfrm>
            <a:off x="511629" y="3766459"/>
            <a:ext cx="2971800" cy="256902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7A1E35D-FDB0-BC4D-B56E-75CB62AA701E}"/>
              </a:ext>
            </a:extLst>
          </p:cNvPr>
          <p:cNvSpPr/>
          <p:nvPr/>
        </p:nvSpPr>
        <p:spPr>
          <a:xfrm>
            <a:off x="511629" y="1240972"/>
            <a:ext cx="2971800" cy="239610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21418180-D474-3E4C-A55B-AE8539A4073F}"/>
              </a:ext>
            </a:extLst>
          </p:cNvPr>
          <p:cNvPicPr>
            <a:picLocks noChangeAspect="1"/>
          </p:cNvPicPr>
          <p:nvPr/>
        </p:nvPicPr>
        <p:blipFill>
          <a:blip r:embed="rId4"/>
          <a:stretch>
            <a:fillRect/>
          </a:stretch>
        </p:blipFill>
        <p:spPr>
          <a:xfrm>
            <a:off x="3738816" y="2251391"/>
            <a:ext cx="7582516" cy="4119386"/>
          </a:xfrm>
          <a:prstGeom prst="rect">
            <a:avLst/>
          </a:prstGeom>
        </p:spPr>
      </p:pic>
      <p:sp>
        <p:nvSpPr>
          <p:cNvPr id="16" name="テキスト ボックス 15">
            <a:extLst>
              <a:ext uri="{FF2B5EF4-FFF2-40B4-BE49-F238E27FC236}">
                <a16:creationId xmlns:a16="http://schemas.microsoft.com/office/drawing/2014/main" id="{B8ECC374-4B26-C34A-8D3A-4D6CF9F95597}"/>
              </a:ext>
            </a:extLst>
          </p:cNvPr>
          <p:cNvSpPr txBox="1"/>
          <p:nvPr/>
        </p:nvSpPr>
        <p:spPr>
          <a:xfrm>
            <a:off x="3738816" y="1240972"/>
            <a:ext cx="3598156" cy="923330"/>
          </a:xfrm>
          <a:prstGeom prst="rect">
            <a:avLst/>
          </a:prstGeom>
          <a:noFill/>
          <a:ln>
            <a:solidFill>
              <a:schemeClr val="tx1"/>
            </a:solidFill>
          </a:ln>
        </p:spPr>
        <p:txBody>
          <a:bodyPr wrap="square" rtlCol="0">
            <a:spAutoFit/>
          </a:bodyPr>
          <a:lstStyle/>
          <a:p>
            <a:pPr marL="342900" indent="-342900" algn="ctr">
              <a:buAutoNum type="alphaLcParenBoth"/>
            </a:pPr>
            <a:r>
              <a:rPr kumimoji="1" lang="ja-JP" altLang="en-US"/>
              <a:t>アフィン変換　→ </a:t>
            </a:r>
            <a:r>
              <a:rPr kumimoji="1" lang="en-US" altLang="ja-JP" dirty="0"/>
              <a:t>1</a:t>
            </a:r>
            <a:r>
              <a:rPr kumimoji="1" lang="ja-JP" altLang="en-US"/>
              <a:t>次変換</a:t>
            </a:r>
            <a:endParaRPr lang="en-US" altLang="ja-JP" dirty="0"/>
          </a:p>
          <a:p>
            <a:pPr marL="342900" indent="-342900" algn="ctr">
              <a:buAutoNum type="alphaLcParenBoth"/>
            </a:pPr>
            <a:r>
              <a:rPr kumimoji="1" lang="ja-JP" altLang="en-US"/>
              <a:t>カノニカル共役ペアの構成</a:t>
            </a:r>
            <a:endParaRPr kumimoji="1" lang="en-US" altLang="ja-JP" dirty="0"/>
          </a:p>
          <a:p>
            <a:pPr marL="342900" indent="-342900" algn="ctr">
              <a:buAutoNum type="alphaLcParenBoth"/>
            </a:pPr>
            <a:r>
              <a:rPr lang="ja-JP" altLang="en-US"/>
              <a:t>時間推進演算子の行列表現</a:t>
            </a:r>
            <a:endParaRPr kumimoji="1" lang="en-US" altLang="ja-JP" dirty="0"/>
          </a:p>
        </p:txBody>
      </p:sp>
      <p:pic>
        <p:nvPicPr>
          <p:cNvPr id="18" name="図 17">
            <a:extLst>
              <a:ext uri="{FF2B5EF4-FFF2-40B4-BE49-F238E27FC236}">
                <a16:creationId xmlns:a16="http://schemas.microsoft.com/office/drawing/2014/main" id="{BC2965DD-46EC-3B41-A9BC-558DB95D8BA2}"/>
              </a:ext>
            </a:extLst>
          </p:cNvPr>
          <p:cNvPicPr>
            <a:picLocks noChangeAspect="1"/>
          </p:cNvPicPr>
          <p:nvPr/>
        </p:nvPicPr>
        <p:blipFill>
          <a:blip r:embed="rId5"/>
          <a:stretch>
            <a:fillRect/>
          </a:stretch>
        </p:blipFill>
        <p:spPr>
          <a:xfrm>
            <a:off x="7542727" y="386899"/>
            <a:ext cx="4333586" cy="1645372"/>
          </a:xfrm>
          <a:prstGeom prst="rect">
            <a:avLst/>
          </a:prstGeom>
          <a:ln>
            <a:solidFill>
              <a:srgbClr val="00B050"/>
            </a:solidFill>
          </a:ln>
        </p:spPr>
      </p:pic>
      <p:pic>
        <p:nvPicPr>
          <p:cNvPr id="12" name="図 11">
            <a:extLst>
              <a:ext uri="{FF2B5EF4-FFF2-40B4-BE49-F238E27FC236}">
                <a16:creationId xmlns:a16="http://schemas.microsoft.com/office/drawing/2014/main" id="{213BEB66-A518-054A-B808-EBB22CA8D95C}"/>
              </a:ext>
            </a:extLst>
          </p:cNvPr>
          <p:cNvPicPr>
            <a:picLocks noChangeAspect="1"/>
          </p:cNvPicPr>
          <p:nvPr/>
        </p:nvPicPr>
        <p:blipFill>
          <a:blip r:embed="rId6"/>
          <a:stretch>
            <a:fillRect/>
          </a:stretch>
        </p:blipFill>
        <p:spPr>
          <a:xfrm>
            <a:off x="1039482" y="2636178"/>
            <a:ext cx="1829684" cy="463068"/>
          </a:xfrm>
          <a:prstGeom prst="rect">
            <a:avLst/>
          </a:prstGeom>
          <a:ln w="19050">
            <a:noFill/>
          </a:ln>
        </p:spPr>
      </p:pic>
      <p:sp>
        <p:nvSpPr>
          <p:cNvPr id="13" name="テキスト ボックス 12">
            <a:extLst>
              <a:ext uri="{FF2B5EF4-FFF2-40B4-BE49-F238E27FC236}">
                <a16:creationId xmlns:a16="http://schemas.microsoft.com/office/drawing/2014/main" id="{AD2B5C27-65A3-9642-A53B-64326A648D0F}"/>
              </a:ext>
            </a:extLst>
          </p:cNvPr>
          <p:cNvSpPr txBox="1"/>
          <p:nvPr/>
        </p:nvSpPr>
        <p:spPr>
          <a:xfrm>
            <a:off x="1055914" y="3195969"/>
            <a:ext cx="1813252" cy="369332"/>
          </a:xfrm>
          <a:prstGeom prst="rect">
            <a:avLst/>
          </a:prstGeom>
          <a:noFill/>
        </p:spPr>
        <p:txBody>
          <a:bodyPr wrap="square" rtlCol="0">
            <a:spAutoFit/>
          </a:bodyPr>
          <a:lstStyle/>
          <a:p>
            <a:pPr algn="ctr"/>
            <a:r>
              <a:rPr kumimoji="1" lang="ja-JP" altLang="en-US"/>
              <a:t>時間推進演算子</a:t>
            </a:r>
          </a:p>
        </p:txBody>
      </p:sp>
      <p:sp>
        <p:nvSpPr>
          <p:cNvPr id="3" name="フッター プレースホルダー 2">
            <a:extLst>
              <a:ext uri="{FF2B5EF4-FFF2-40B4-BE49-F238E27FC236}">
                <a16:creationId xmlns:a16="http://schemas.microsoft.com/office/drawing/2014/main" id="{058C1FFA-F27E-BC4A-9CF4-FD5AC3858383}"/>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339280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5ABEB0-0ECA-8F41-A7CD-A792FE1929BB}"/>
              </a:ext>
            </a:extLst>
          </p:cNvPr>
          <p:cNvSpPr>
            <a:spLocks noGrp="1"/>
          </p:cNvSpPr>
          <p:nvPr>
            <p:ph type="title"/>
          </p:nvPr>
        </p:nvSpPr>
        <p:spPr>
          <a:xfrm>
            <a:off x="292704" y="453022"/>
            <a:ext cx="5901264" cy="822633"/>
          </a:xfrm>
        </p:spPr>
        <p:txBody>
          <a:bodyPr>
            <a:normAutofit fontScale="90000"/>
          </a:bodyPr>
          <a:lstStyle/>
          <a:p>
            <a:r>
              <a:rPr kumimoji="1" lang="en-US" altLang="ja-JP" sz="3600" b="1" dirty="0"/>
              <a:t>Lie-Trotter-Suzuki</a:t>
            </a:r>
            <a:r>
              <a:rPr kumimoji="1" lang="ja-JP" altLang="en-US" sz="3600" b="1"/>
              <a:t>分解</a:t>
            </a:r>
            <a:br>
              <a:rPr kumimoji="1" lang="en-US" altLang="ja-JP" sz="3600" b="1" dirty="0"/>
            </a:br>
            <a:r>
              <a:rPr kumimoji="1" lang="ja-JP" altLang="en-US" sz="2700" b="1"/>
              <a:t>（時間推進演算子の分解としての）</a:t>
            </a:r>
            <a:endParaRPr kumimoji="1" lang="ja-JP" altLang="en-US" sz="3600" b="1"/>
          </a:p>
        </p:txBody>
      </p:sp>
      <p:sp>
        <p:nvSpPr>
          <p:cNvPr id="4" name="スライド番号プレースホルダー 3">
            <a:extLst>
              <a:ext uri="{FF2B5EF4-FFF2-40B4-BE49-F238E27FC236}">
                <a16:creationId xmlns:a16="http://schemas.microsoft.com/office/drawing/2014/main" id="{6E381D0C-0E69-2A4C-89A2-4B91C7681200}"/>
              </a:ext>
            </a:extLst>
          </p:cNvPr>
          <p:cNvSpPr>
            <a:spLocks noGrp="1"/>
          </p:cNvSpPr>
          <p:nvPr>
            <p:ph type="sldNum" sz="quarter" idx="12"/>
          </p:nvPr>
        </p:nvSpPr>
        <p:spPr/>
        <p:txBody>
          <a:bodyPr/>
          <a:lstStyle/>
          <a:p>
            <a:fld id="{62C9BE74-AF66-FB43-BE42-3A78577E991E}" type="slidenum">
              <a:rPr kumimoji="1" lang="ja-JP" altLang="en-US" smtClean="0"/>
              <a:t>10</a:t>
            </a:fld>
            <a:endParaRPr kumimoji="1" lang="ja-JP" altLang="en-US"/>
          </a:p>
        </p:txBody>
      </p:sp>
      <p:pic>
        <p:nvPicPr>
          <p:cNvPr id="6" name="図 5">
            <a:extLst>
              <a:ext uri="{FF2B5EF4-FFF2-40B4-BE49-F238E27FC236}">
                <a16:creationId xmlns:a16="http://schemas.microsoft.com/office/drawing/2014/main" id="{02B31F7C-9199-E34A-A973-95B76FAA0186}"/>
              </a:ext>
            </a:extLst>
          </p:cNvPr>
          <p:cNvPicPr>
            <a:picLocks noChangeAspect="1"/>
          </p:cNvPicPr>
          <p:nvPr/>
        </p:nvPicPr>
        <p:blipFill>
          <a:blip r:embed="rId2"/>
          <a:stretch>
            <a:fillRect/>
          </a:stretch>
        </p:blipFill>
        <p:spPr>
          <a:xfrm>
            <a:off x="576937" y="2664127"/>
            <a:ext cx="2667000" cy="674981"/>
          </a:xfrm>
          <a:prstGeom prst="rect">
            <a:avLst/>
          </a:prstGeom>
          <a:ln w="19050">
            <a:noFill/>
          </a:ln>
        </p:spPr>
      </p:pic>
      <p:pic>
        <p:nvPicPr>
          <p:cNvPr id="8" name="図 7">
            <a:extLst>
              <a:ext uri="{FF2B5EF4-FFF2-40B4-BE49-F238E27FC236}">
                <a16:creationId xmlns:a16="http://schemas.microsoft.com/office/drawing/2014/main" id="{E4888FEA-EEC2-C646-8C6F-7D50CF77534B}"/>
              </a:ext>
            </a:extLst>
          </p:cNvPr>
          <p:cNvPicPr>
            <a:picLocks noChangeAspect="1"/>
          </p:cNvPicPr>
          <p:nvPr/>
        </p:nvPicPr>
        <p:blipFill>
          <a:blip r:embed="rId3"/>
          <a:stretch>
            <a:fillRect/>
          </a:stretch>
        </p:blipFill>
        <p:spPr>
          <a:xfrm>
            <a:off x="5192747" y="1661735"/>
            <a:ext cx="3018210" cy="674981"/>
          </a:xfrm>
          <a:prstGeom prst="rect">
            <a:avLst/>
          </a:prstGeom>
          <a:solidFill>
            <a:schemeClr val="accent4">
              <a:lumMod val="20000"/>
              <a:lumOff val="80000"/>
            </a:schemeClr>
          </a:solidFill>
          <a:ln w="19050">
            <a:solidFill>
              <a:srgbClr val="FFC000"/>
            </a:solidFill>
          </a:ln>
        </p:spPr>
      </p:pic>
      <p:pic>
        <p:nvPicPr>
          <p:cNvPr id="10" name="図 9">
            <a:extLst>
              <a:ext uri="{FF2B5EF4-FFF2-40B4-BE49-F238E27FC236}">
                <a16:creationId xmlns:a16="http://schemas.microsoft.com/office/drawing/2014/main" id="{414CDFA9-B8A0-184E-BCBE-F88B8009AF0B}"/>
              </a:ext>
            </a:extLst>
          </p:cNvPr>
          <p:cNvPicPr>
            <a:picLocks noChangeAspect="1"/>
          </p:cNvPicPr>
          <p:nvPr/>
        </p:nvPicPr>
        <p:blipFill>
          <a:blip r:embed="rId4"/>
          <a:stretch>
            <a:fillRect/>
          </a:stretch>
        </p:blipFill>
        <p:spPr>
          <a:xfrm>
            <a:off x="5192748" y="2996625"/>
            <a:ext cx="5268145" cy="606157"/>
          </a:xfrm>
          <a:prstGeom prst="rect">
            <a:avLst/>
          </a:prstGeom>
          <a:ln w="19050">
            <a:solidFill>
              <a:srgbClr val="FFC000"/>
            </a:solidFill>
          </a:ln>
        </p:spPr>
      </p:pic>
      <p:cxnSp>
        <p:nvCxnSpPr>
          <p:cNvPr id="12" name="直線矢印コネクタ 11">
            <a:extLst>
              <a:ext uri="{FF2B5EF4-FFF2-40B4-BE49-F238E27FC236}">
                <a16:creationId xmlns:a16="http://schemas.microsoft.com/office/drawing/2014/main" id="{8BD2DCC9-DB94-2C48-B8A2-379FFB6ABDD6}"/>
              </a:ext>
            </a:extLst>
          </p:cNvPr>
          <p:cNvCxnSpPr>
            <a:cxnSpLocks/>
            <a:stCxn id="35" idx="3"/>
            <a:endCxn id="8" idx="1"/>
          </p:cNvCxnSpPr>
          <p:nvPr/>
        </p:nvCxnSpPr>
        <p:spPr>
          <a:xfrm flipV="1">
            <a:off x="3298031" y="1999226"/>
            <a:ext cx="1894716" cy="126034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8681CF5A-F668-BF43-9CF4-D8F95EE02E5F}"/>
              </a:ext>
            </a:extLst>
          </p:cNvPr>
          <p:cNvCxnSpPr>
            <a:cxnSpLocks/>
            <a:stCxn id="35" idx="3"/>
            <a:endCxn id="10" idx="1"/>
          </p:cNvCxnSpPr>
          <p:nvPr/>
        </p:nvCxnSpPr>
        <p:spPr>
          <a:xfrm>
            <a:off x="3298031" y="3259573"/>
            <a:ext cx="1894717" cy="4013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E588B642-708B-CE4D-827C-A23EDD5B0A04}"/>
              </a:ext>
            </a:extLst>
          </p:cNvPr>
          <p:cNvSpPr/>
          <p:nvPr/>
        </p:nvSpPr>
        <p:spPr>
          <a:xfrm>
            <a:off x="5192747" y="4256315"/>
            <a:ext cx="6651623" cy="57694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6818DC51-85FF-6F4E-AE75-6A0CB8A0AE7A}"/>
              </a:ext>
            </a:extLst>
          </p:cNvPr>
          <p:cNvGrpSpPr/>
          <p:nvPr/>
        </p:nvGrpSpPr>
        <p:grpSpPr>
          <a:xfrm>
            <a:off x="8055423" y="4967332"/>
            <a:ext cx="130629" cy="598181"/>
            <a:chOff x="8316686" y="4506686"/>
            <a:chExt cx="174171" cy="797570"/>
          </a:xfrm>
        </p:grpSpPr>
        <p:sp>
          <p:nvSpPr>
            <p:cNvPr id="17" name="円/楕円 16">
              <a:extLst>
                <a:ext uri="{FF2B5EF4-FFF2-40B4-BE49-F238E27FC236}">
                  <a16:creationId xmlns:a16="http://schemas.microsoft.com/office/drawing/2014/main" id="{C557D921-FA0F-A144-945A-1B5177BCC3E7}"/>
                </a:ext>
              </a:extLst>
            </p:cNvPr>
            <p:cNvSpPr/>
            <p:nvPr/>
          </p:nvSpPr>
          <p:spPr>
            <a:xfrm>
              <a:off x="8316686" y="4506686"/>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A5548D4C-B3B0-6947-8AFD-717E4310F595}"/>
                </a:ext>
              </a:extLst>
            </p:cNvPr>
            <p:cNvSpPr/>
            <p:nvPr/>
          </p:nvSpPr>
          <p:spPr>
            <a:xfrm>
              <a:off x="8316686" y="4817337"/>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9F4A476D-7C60-D345-B618-B471C8B07491}"/>
                </a:ext>
              </a:extLst>
            </p:cNvPr>
            <p:cNvSpPr/>
            <p:nvPr/>
          </p:nvSpPr>
          <p:spPr>
            <a:xfrm>
              <a:off x="8316686" y="5130085"/>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1" name="直線矢印コネクタ 20">
            <a:extLst>
              <a:ext uri="{FF2B5EF4-FFF2-40B4-BE49-F238E27FC236}">
                <a16:creationId xmlns:a16="http://schemas.microsoft.com/office/drawing/2014/main" id="{CECC95F8-3151-1D47-9D40-27214413C768}"/>
              </a:ext>
            </a:extLst>
          </p:cNvPr>
          <p:cNvCxnSpPr>
            <a:cxnSpLocks/>
            <a:stCxn id="35" idx="3"/>
            <a:endCxn id="15" idx="1"/>
          </p:cNvCxnSpPr>
          <p:nvPr/>
        </p:nvCxnSpPr>
        <p:spPr>
          <a:xfrm>
            <a:off x="3298031" y="3259573"/>
            <a:ext cx="1894716" cy="128521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C20E11F8-BB7B-5C47-AF03-729392F1EE0A}"/>
              </a:ext>
            </a:extLst>
          </p:cNvPr>
          <p:cNvCxnSpPr>
            <a:cxnSpLocks/>
            <a:stCxn id="35" idx="3"/>
            <a:endCxn id="16" idx="1"/>
          </p:cNvCxnSpPr>
          <p:nvPr/>
        </p:nvCxnSpPr>
        <p:spPr>
          <a:xfrm>
            <a:off x="3298031" y="3259573"/>
            <a:ext cx="1894715" cy="27664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CA69F868-4C83-F34F-9F19-74EBA090E8ED}"/>
              </a:ext>
            </a:extLst>
          </p:cNvPr>
          <p:cNvGrpSpPr/>
          <p:nvPr/>
        </p:nvGrpSpPr>
        <p:grpSpPr>
          <a:xfrm>
            <a:off x="4702623" y="4376062"/>
            <a:ext cx="130628" cy="598176"/>
            <a:chOff x="8316686" y="4506686"/>
            <a:chExt cx="174171" cy="797570"/>
          </a:xfrm>
        </p:grpSpPr>
        <p:sp>
          <p:nvSpPr>
            <p:cNvPr id="26" name="円/楕円 25">
              <a:extLst>
                <a:ext uri="{FF2B5EF4-FFF2-40B4-BE49-F238E27FC236}">
                  <a16:creationId xmlns:a16="http://schemas.microsoft.com/office/drawing/2014/main" id="{DAC5CFD7-E8F4-EE43-9DC5-EBD2461D14AE}"/>
                </a:ext>
              </a:extLst>
            </p:cNvPr>
            <p:cNvSpPr/>
            <p:nvPr/>
          </p:nvSpPr>
          <p:spPr>
            <a:xfrm>
              <a:off x="8316686" y="4506686"/>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0F1BDDDA-4B7C-1749-BDF7-AF8DA6830CD4}"/>
                </a:ext>
              </a:extLst>
            </p:cNvPr>
            <p:cNvSpPr/>
            <p:nvPr/>
          </p:nvSpPr>
          <p:spPr>
            <a:xfrm>
              <a:off x="8316686" y="4817337"/>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51DA3708-29F7-0141-AC42-6BA252599F93}"/>
                </a:ext>
              </a:extLst>
            </p:cNvPr>
            <p:cNvSpPr/>
            <p:nvPr/>
          </p:nvSpPr>
          <p:spPr>
            <a:xfrm>
              <a:off x="8316686" y="5130085"/>
              <a:ext cx="174171" cy="1741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F6E1AC20-66F0-984C-A2A6-A062A5EC3046}"/>
              </a:ext>
            </a:extLst>
          </p:cNvPr>
          <p:cNvGrpSpPr/>
          <p:nvPr/>
        </p:nvGrpSpPr>
        <p:grpSpPr>
          <a:xfrm>
            <a:off x="8752115" y="191575"/>
            <a:ext cx="3233056" cy="2697913"/>
            <a:chOff x="511629" y="3766459"/>
            <a:chExt cx="2971800" cy="2569029"/>
          </a:xfrm>
        </p:grpSpPr>
        <p:pic>
          <p:nvPicPr>
            <p:cNvPr id="29" name="図 28">
              <a:extLst>
                <a:ext uri="{FF2B5EF4-FFF2-40B4-BE49-F238E27FC236}">
                  <a16:creationId xmlns:a16="http://schemas.microsoft.com/office/drawing/2014/main" id="{5E0952E8-3249-2841-B24D-DE898AEDBA20}"/>
                </a:ext>
              </a:extLst>
            </p:cNvPr>
            <p:cNvPicPr>
              <a:picLocks noChangeAspect="1"/>
            </p:cNvPicPr>
            <p:nvPr/>
          </p:nvPicPr>
          <p:blipFill>
            <a:blip r:embed="rId5"/>
            <a:stretch>
              <a:fillRect/>
            </a:stretch>
          </p:blipFill>
          <p:spPr>
            <a:xfrm>
              <a:off x="624342" y="3998724"/>
              <a:ext cx="2729665" cy="1761074"/>
            </a:xfrm>
            <a:prstGeom prst="rect">
              <a:avLst/>
            </a:prstGeom>
          </p:spPr>
        </p:pic>
        <p:sp>
          <p:nvSpPr>
            <p:cNvPr id="30" name="テキスト ボックス 29">
              <a:extLst>
                <a:ext uri="{FF2B5EF4-FFF2-40B4-BE49-F238E27FC236}">
                  <a16:creationId xmlns:a16="http://schemas.microsoft.com/office/drawing/2014/main" id="{1545C9BF-E01F-A146-9FB9-A7D76A8B3E53}"/>
                </a:ext>
              </a:extLst>
            </p:cNvPr>
            <p:cNvSpPr txBox="1"/>
            <p:nvPr/>
          </p:nvSpPr>
          <p:spPr>
            <a:xfrm>
              <a:off x="1055914" y="5856521"/>
              <a:ext cx="1813252" cy="369332"/>
            </a:xfrm>
            <a:prstGeom prst="rect">
              <a:avLst/>
            </a:prstGeom>
            <a:noFill/>
          </p:spPr>
          <p:txBody>
            <a:bodyPr wrap="square" rtlCol="0">
              <a:spAutoFit/>
            </a:bodyPr>
            <a:lstStyle/>
            <a:p>
              <a:pPr algn="ctr"/>
              <a:r>
                <a:rPr kumimoji="1" lang="ja-JP" altLang="en-US"/>
                <a:t>時間推進演算子</a:t>
              </a:r>
            </a:p>
          </p:txBody>
        </p:sp>
        <p:sp>
          <p:nvSpPr>
            <p:cNvPr id="31" name="正方形/長方形 30">
              <a:extLst>
                <a:ext uri="{FF2B5EF4-FFF2-40B4-BE49-F238E27FC236}">
                  <a16:creationId xmlns:a16="http://schemas.microsoft.com/office/drawing/2014/main" id="{18B79DEC-017A-884A-A82C-E1B46ED2B66A}"/>
                </a:ext>
              </a:extLst>
            </p:cNvPr>
            <p:cNvSpPr/>
            <p:nvPr/>
          </p:nvSpPr>
          <p:spPr>
            <a:xfrm>
              <a:off x="511629" y="3766459"/>
              <a:ext cx="2971800" cy="256902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823AE15F-924B-0C43-B340-7BB7DFB29838}"/>
              </a:ext>
            </a:extLst>
          </p:cNvPr>
          <p:cNvSpPr txBox="1"/>
          <p:nvPr/>
        </p:nvSpPr>
        <p:spPr>
          <a:xfrm>
            <a:off x="903777" y="3483824"/>
            <a:ext cx="1813252" cy="369332"/>
          </a:xfrm>
          <a:prstGeom prst="rect">
            <a:avLst/>
          </a:prstGeom>
          <a:noFill/>
        </p:spPr>
        <p:txBody>
          <a:bodyPr wrap="square" rtlCol="0">
            <a:spAutoFit/>
          </a:bodyPr>
          <a:lstStyle/>
          <a:p>
            <a:pPr algn="ctr"/>
            <a:r>
              <a:rPr kumimoji="1" lang="ja-JP" altLang="en-US"/>
              <a:t>時間推進演算子</a:t>
            </a:r>
          </a:p>
        </p:txBody>
      </p:sp>
      <p:sp>
        <p:nvSpPr>
          <p:cNvPr id="36" name="テキスト ボックス 35">
            <a:extLst>
              <a:ext uri="{FF2B5EF4-FFF2-40B4-BE49-F238E27FC236}">
                <a16:creationId xmlns:a16="http://schemas.microsoft.com/office/drawing/2014/main" id="{8A7DC706-B6CD-E54D-AE02-13AEAA5A588B}"/>
              </a:ext>
            </a:extLst>
          </p:cNvPr>
          <p:cNvSpPr txBox="1"/>
          <p:nvPr/>
        </p:nvSpPr>
        <p:spPr>
          <a:xfrm>
            <a:off x="348606" y="5137422"/>
            <a:ext cx="3635560" cy="1200329"/>
          </a:xfrm>
          <a:prstGeom prst="rect">
            <a:avLst/>
          </a:prstGeom>
          <a:solidFill>
            <a:schemeClr val="accent6">
              <a:lumMod val="40000"/>
              <a:lumOff val="60000"/>
            </a:schemeClr>
          </a:solidFill>
          <a:ln w="19050">
            <a:solidFill>
              <a:schemeClr val="accent6">
                <a:lumMod val="50000"/>
              </a:schemeClr>
            </a:solidFill>
          </a:ln>
        </p:spPr>
        <p:txBody>
          <a:bodyPr wrap="square" rtlCol="0">
            <a:spAutoFit/>
          </a:bodyPr>
          <a:lstStyle/>
          <a:p>
            <a:r>
              <a:rPr kumimoji="1" lang="ja-JP" altLang="en-US"/>
              <a:t>最近（</a:t>
            </a:r>
            <a:r>
              <a:rPr kumimoji="1" lang="en-US" altLang="ja-JP" dirty="0"/>
              <a:t>2020</a:t>
            </a:r>
            <a:r>
              <a:rPr kumimoji="1" lang="ja-JP" altLang="en-US"/>
              <a:t>年），</a:t>
            </a:r>
            <a:endParaRPr kumimoji="1" lang="en-US" altLang="ja-JP" dirty="0"/>
          </a:p>
          <a:p>
            <a:r>
              <a:rPr lang="en-US" altLang="ja-JP" dirty="0"/>
              <a:t>Barthel </a:t>
            </a:r>
            <a:r>
              <a:rPr lang="ja-JP" altLang="en-US"/>
              <a:t>と</a:t>
            </a:r>
            <a:r>
              <a:rPr lang="en-US" altLang="ja-JP" dirty="0"/>
              <a:t> Zhang </a:t>
            </a:r>
            <a:r>
              <a:rPr lang="ja-JP" altLang="en-US"/>
              <a:t>によって</a:t>
            </a:r>
            <a:r>
              <a:rPr lang="en-US" altLang="ja-JP" dirty="0"/>
              <a:t> </a:t>
            </a:r>
            <a:endParaRPr kumimoji="1" lang="en-US" altLang="ja-JP" dirty="0"/>
          </a:p>
          <a:p>
            <a:r>
              <a:rPr lang="ja-JP" altLang="en-US"/>
              <a:t>最適な</a:t>
            </a:r>
            <a:r>
              <a:rPr lang="en-US" altLang="ja-JP" dirty="0"/>
              <a:t>Lie-Trotter-Suzuki</a:t>
            </a:r>
            <a:r>
              <a:rPr lang="ja-JP" altLang="en-US"/>
              <a:t>分解が提案された．</a:t>
            </a:r>
            <a:endParaRPr kumimoji="1" lang="ja-JP" altLang="en-US"/>
          </a:p>
        </p:txBody>
      </p:sp>
      <p:sp>
        <p:nvSpPr>
          <p:cNvPr id="16" name="正方形/長方形 15">
            <a:extLst>
              <a:ext uri="{FF2B5EF4-FFF2-40B4-BE49-F238E27FC236}">
                <a16:creationId xmlns:a16="http://schemas.microsoft.com/office/drawing/2014/main" id="{51F6CE05-FA85-BA46-853F-434EA3181EFC}"/>
              </a:ext>
            </a:extLst>
          </p:cNvPr>
          <p:cNvSpPr/>
          <p:nvPr/>
        </p:nvSpPr>
        <p:spPr>
          <a:xfrm>
            <a:off x="5192746" y="5737587"/>
            <a:ext cx="6651623" cy="576943"/>
          </a:xfrm>
          <a:prstGeom prst="rect">
            <a:avLst/>
          </a:prstGeom>
          <a:solidFill>
            <a:schemeClr val="accent6">
              <a:lumMod val="60000"/>
              <a:lumOff val="4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FA15859-4C7A-5348-A465-8B34AA84CB52}"/>
              </a:ext>
            </a:extLst>
          </p:cNvPr>
          <p:cNvSpPr txBox="1"/>
          <p:nvPr/>
        </p:nvSpPr>
        <p:spPr>
          <a:xfrm>
            <a:off x="5181860" y="1231454"/>
            <a:ext cx="83105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kumimoji="1" lang="ja-JP" altLang="en-US"/>
              <a:t>１次</a:t>
            </a:r>
          </a:p>
        </p:txBody>
      </p:sp>
      <p:sp>
        <p:nvSpPr>
          <p:cNvPr id="38" name="テキスト ボックス 37">
            <a:extLst>
              <a:ext uri="{FF2B5EF4-FFF2-40B4-BE49-F238E27FC236}">
                <a16:creationId xmlns:a16="http://schemas.microsoft.com/office/drawing/2014/main" id="{91F63CA7-AD1D-514A-A99C-17D4587BCCEA}"/>
              </a:ext>
            </a:extLst>
          </p:cNvPr>
          <p:cNvSpPr txBox="1"/>
          <p:nvPr/>
        </p:nvSpPr>
        <p:spPr>
          <a:xfrm>
            <a:off x="5181861" y="2558804"/>
            <a:ext cx="83105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ja-JP" altLang="en-US"/>
              <a:t>２</a:t>
            </a:r>
            <a:r>
              <a:rPr kumimoji="1" lang="ja-JP" altLang="en-US"/>
              <a:t>次</a:t>
            </a:r>
          </a:p>
        </p:txBody>
      </p:sp>
      <p:sp>
        <p:nvSpPr>
          <p:cNvPr id="40" name="テキスト ボックス 39">
            <a:extLst>
              <a:ext uri="{FF2B5EF4-FFF2-40B4-BE49-F238E27FC236}">
                <a16:creationId xmlns:a16="http://schemas.microsoft.com/office/drawing/2014/main" id="{9542299F-E5B2-024D-BC7D-A144AB63C592}"/>
              </a:ext>
            </a:extLst>
          </p:cNvPr>
          <p:cNvSpPr txBox="1"/>
          <p:nvPr/>
        </p:nvSpPr>
        <p:spPr>
          <a:xfrm>
            <a:off x="5192747" y="5310511"/>
            <a:ext cx="831055" cy="3693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a:t>２</a:t>
            </a:r>
            <a:r>
              <a:rPr kumimoji="1" lang="ja-JP" altLang="en-US"/>
              <a:t>次</a:t>
            </a:r>
          </a:p>
        </p:txBody>
      </p:sp>
      <p:sp>
        <p:nvSpPr>
          <p:cNvPr id="41" name="テキスト ボックス 40">
            <a:extLst>
              <a:ext uri="{FF2B5EF4-FFF2-40B4-BE49-F238E27FC236}">
                <a16:creationId xmlns:a16="http://schemas.microsoft.com/office/drawing/2014/main" id="{AE7F2AE3-0F6B-8249-A84B-774B60CE161B}"/>
              </a:ext>
            </a:extLst>
          </p:cNvPr>
          <p:cNvSpPr txBox="1"/>
          <p:nvPr/>
        </p:nvSpPr>
        <p:spPr>
          <a:xfrm>
            <a:off x="6056155" y="5310511"/>
            <a:ext cx="831055" cy="3693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a:t>４</a:t>
            </a:r>
            <a:r>
              <a:rPr kumimoji="1" lang="ja-JP" altLang="en-US"/>
              <a:t>次</a:t>
            </a:r>
          </a:p>
        </p:txBody>
      </p:sp>
      <p:sp>
        <p:nvSpPr>
          <p:cNvPr id="42" name="テキスト ボックス 41">
            <a:extLst>
              <a:ext uri="{FF2B5EF4-FFF2-40B4-BE49-F238E27FC236}">
                <a16:creationId xmlns:a16="http://schemas.microsoft.com/office/drawing/2014/main" id="{4EA3B5D5-E7A8-D141-87A6-8CE71F542CC1}"/>
              </a:ext>
            </a:extLst>
          </p:cNvPr>
          <p:cNvSpPr txBox="1"/>
          <p:nvPr/>
        </p:nvSpPr>
        <p:spPr>
          <a:xfrm>
            <a:off x="6928863" y="5310511"/>
            <a:ext cx="831055" cy="369332"/>
          </a:xfrm>
          <a:prstGeom prst="rect">
            <a:avLst/>
          </a:prstGeom>
          <a:solidFill>
            <a:schemeClr val="accent6">
              <a:lumMod val="20000"/>
              <a:lumOff val="80000"/>
            </a:schemeClr>
          </a:solidFill>
          <a:ln>
            <a:solidFill>
              <a:schemeClr val="tx1"/>
            </a:solidFill>
          </a:ln>
        </p:spPr>
        <p:txBody>
          <a:bodyPr wrap="square" rtlCol="0">
            <a:spAutoFit/>
          </a:bodyPr>
          <a:lstStyle/>
          <a:p>
            <a:pPr algn="ctr"/>
            <a:r>
              <a:rPr kumimoji="1" lang="ja-JP" altLang="en-US"/>
              <a:t>６次</a:t>
            </a:r>
          </a:p>
        </p:txBody>
      </p:sp>
      <p:cxnSp>
        <p:nvCxnSpPr>
          <p:cNvPr id="44" name="直線矢印コネクタ 43">
            <a:extLst>
              <a:ext uri="{FF2B5EF4-FFF2-40B4-BE49-F238E27FC236}">
                <a16:creationId xmlns:a16="http://schemas.microsoft.com/office/drawing/2014/main" id="{B47944FB-ECD1-8149-8FD2-598FDDD3BC85}"/>
              </a:ext>
            </a:extLst>
          </p:cNvPr>
          <p:cNvCxnSpPr>
            <a:cxnSpLocks/>
            <a:stCxn id="36" idx="3"/>
            <a:endCxn id="16" idx="1"/>
          </p:cNvCxnSpPr>
          <p:nvPr/>
        </p:nvCxnSpPr>
        <p:spPr>
          <a:xfrm>
            <a:off x="3984166" y="5737587"/>
            <a:ext cx="1208580" cy="2884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61564B0-F684-6A4A-90BB-D888629BB3E9}"/>
              </a:ext>
            </a:extLst>
          </p:cNvPr>
          <p:cNvSpPr txBox="1"/>
          <p:nvPr/>
        </p:nvSpPr>
        <p:spPr>
          <a:xfrm>
            <a:off x="5181859" y="3845163"/>
            <a:ext cx="83105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ja-JP" altLang="en-US"/>
              <a:t>４</a:t>
            </a:r>
            <a:r>
              <a:rPr kumimoji="1" lang="ja-JP" altLang="en-US"/>
              <a:t>次</a:t>
            </a:r>
          </a:p>
        </p:txBody>
      </p:sp>
      <p:sp>
        <p:nvSpPr>
          <p:cNvPr id="35" name="正方形/長方形 34">
            <a:extLst>
              <a:ext uri="{FF2B5EF4-FFF2-40B4-BE49-F238E27FC236}">
                <a16:creationId xmlns:a16="http://schemas.microsoft.com/office/drawing/2014/main" id="{67995AA0-7908-634E-AE0B-C4B472B28B8E}"/>
              </a:ext>
            </a:extLst>
          </p:cNvPr>
          <p:cNvSpPr/>
          <p:nvPr/>
        </p:nvSpPr>
        <p:spPr>
          <a:xfrm>
            <a:off x="505845" y="2493536"/>
            <a:ext cx="2792186" cy="153207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1CB20347-8158-F44D-9AF9-46CE62F42534}"/>
              </a:ext>
            </a:extLst>
          </p:cNvPr>
          <p:cNvSpPr txBox="1"/>
          <p:nvPr/>
        </p:nvSpPr>
        <p:spPr>
          <a:xfrm>
            <a:off x="307154" y="1656092"/>
            <a:ext cx="4615014" cy="584775"/>
          </a:xfrm>
          <a:prstGeom prst="rect">
            <a:avLst/>
          </a:prstGeom>
          <a:noFill/>
        </p:spPr>
        <p:txBody>
          <a:bodyPr wrap="square" rtlCol="0">
            <a:spAutoFit/>
          </a:bodyPr>
          <a:lstStyle/>
          <a:p>
            <a:r>
              <a:rPr kumimoji="1" lang="ja-JP" altLang="en-US" sz="1600" b="1"/>
              <a:t>分解されたそれぞれの時間推進演算子に対して</a:t>
            </a:r>
            <a:endParaRPr kumimoji="1" lang="en-US" altLang="ja-JP" sz="1600" b="1" dirty="0"/>
          </a:p>
          <a:p>
            <a:r>
              <a:rPr kumimoji="1" lang="ja-JP" altLang="en-US" sz="1600" b="1"/>
              <a:t>正確な行列表現を得ることができる．</a:t>
            </a:r>
          </a:p>
        </p:txBody>
      </p:sp>
      <p:sp>
        <p:nvSpPr>
          <p:cNvPr id="3" name="フッター プレースホルダー 2">
            <a:extLst>
              <a:ext uri="{FF2B5EF4-FFF2-40B4-BE49-F238E27FC236}">
                <a16:creationId xmlns:a16="http://schemas.microsoft.com/office/drawing/2014/main" id="{6F9A3FF4-0A79-824D-A07F-1AA71E3E1C02}"/>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327545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CC3183B-37A6-EC4B-90F2-D9D71A3092B6}"/>
              </a:ext>
            </a:extLst>
          </p:cNvPr>
          <p:cNvSpPr>
            <a:spLocks noGrp="1"/>
          </p:cNvSpPr>
          <p:nvPr>
            <p:ph type="sldNum" sz="quarter" idx="12"/>
          </p:nvPr>
        </p:nvSpPr>
        <p:spPr/>
        <p:txBody>
          <a:bodyPr/>
          <a:lstStyle/>
          <a:p>
            <a:fld id="{62C9BE74-AF66-FB43-BE42-3A78577E991E}" type="slidenum">
              <a:rPr kumimoji="1" lang="ja-JP" altLang="en-US" smtClean="0"/>
              <a:t>11</a:t>
            </a:fld>
            <a:endParaRPr kumimoji="1" lang="ja-JP" altLang="en-US"/>
          </a:p>
        </p:txBody>
      </p:sp>
      <p:sp>
        <p:nvSpPr>
          <p:cNvPr id="5" name="タイトル 1">
            <a:extLst>
              <a:ext uri="{FF2B5EF4-FFF2-40B4-BE49-F238E27FC236}">
                <a16:creationId xmlns:a16="http://schemas.microsoft.com/office/drawing/2014/main" id="{9301BCE8-F836-1448-A29B-4755E746A061}"/>
              </a:ext>
            </a:extLst>
          </p:cNvPr>
          <p:cNvSpPr>
            <a:spLocks noGrp="1"/>
          </p:cNvSpPr>
          <p:nvPr>
            <p:ph type="title"/>
          </p:nvPr>
        </p:nvSpPr>
        <p:spPr>
          <a:xfrm>
            <a:off x="292705" y="453022"/>
            <a:ext cx="5066064" cy="822633"/>
          </a:xfrm>
        </p:spPr>
        <p:txBody>
          <a:bodyPr>
            <a:normAutofit/>
          </a:bodyPr>
          <a:lstStyle/>
          <a:p>
            <a:r>
              <a:rPr lang="ja-JP" altLang="en-US" sz="3200" b="1"/>
              <a:t>各種数値積分法の比較</a:t>
            </a:r>
            <a:endParaRPr kumimoji="1" lang="ja-JP" altLang="en-US" sz="3200" b="1"/>
          </a:p>
        </p:txBody>
      </p:sp>
      <p:pic>
        <p:nvPicPr>
          <p:cNvPr id="7" name="図 6">
            <a:extLst>
              <a:ext uri="{FF2B5EF4-FFF2-40B4-BE49-F238E27FC236}">
                <a16:creationId xmlns:a16="http://schemas.microsoft.com/office/drawing/2014/main" id="{45A44A81-D13E-FD4D-A2F0-D5B6CD2AF9EA}"/>
              </a:ext>
            </a:extLst>
          </p:cNvPr>
          <p:cNvPicPr>
            <a:picLocks noChangeAspect="1"/>
          </p:cNvPicPr>
          <p:nvPr/>
        </p:nvPicPr>
        <p:blipFill>
          <a:blip r:embed="rId2"/>
          <a:stretch>
            <a:fillRect/>
          </a:stretch>
        </p:blipFill>
        <p:spPr>
          <a:xfrm>
            <a:off x="5358768" y="226511"/>
            <a:ext cx="6129839" cy="6129839"/>
          </a:xfrm>
          <a:prstGeom prst="rect">
            <a:avLst/>
          </a:prstGeom>
        </p:spPr>
      </p:pic>
      <p:pic>
        <p:nvPicPr>
          <p:cNvPr id="9" name="図 8">
            <a:extLst>
              <a:ext uri="{FF2B5EF4-FFF2-40B4-BE49-F238E27FC236}">
                <a16:creationId xmlns:a16="http://schemas.microsoft.com/office/drawing/2014/main" id="{009E8F8F-367B-6D4A-9881-0F31AEC7FFD0}"/>
              </a:ext>
            </a:extLst>
          </p:cNvPr>
          <p:cNvPicPr>
            <a:picLocks noChangeAspect="1"/>
          </p:cNvPicPr>
          <p:nvPr/>
        </p:nvPicPr>
        <p:blipFill>
          <a:blip r:embed="rId3"/>
          <a:stretch>
            <a:fillRect/>
          </a:stretch>
        </p:blipFill>
        <p:spPr>
          <a:xfrm>
            <a:off x="790480" y="1263826"/>
            <a:ext cx="3150150" cy="974687"/>
          </a:xfrm>
          <a:prstGeom prst="rect">
            <a:avLst/>
          </a:prstGeom>
          <a:ln w="19050">
            <a:solidFill>
              <a:srgbClr val="00B0F0"/>
            </a:solidFill>
          </a:ln>
        </p:spPr>
      </p:pic>
      <p:sp>
        <p:nvSpPr>
          <p:cNvPr id="10" name="テキスト ボックス 9">
            <a:extLst>
              <a:ext uri="{FF2B5EF4-FFF2-40B4-BE49-F238E27FC236}">
                <a16:creationId xmlns:a16="http://schemas.microsoft.com/office/drawing/2014/main" id="{87A6F1F2-EFD5-1C4B-8739-5975898E46BD}"/>
              </a:ext>
            </a:extLst>
          </p:cNvPr>
          <p:cNvSpPr txBox="1"/>
          <p:nvPr/>
        </p:nvSpPr>
        <p:spPr>
          <a:xfrm>
            <a:off x="790479" y="2352847"/>
            <a:ext cx="2503714" cy="369332"/>
          </a:xfrm>
          <a:prstGeom prst="rect">
            <a:avLst/>
          </a:prstGeom>
          <a:noFill/>
          <a:ln>
            <a:solidFill>
              <a:schemeClr val="tx1"/>
            </a:solidFill>
          </a:ln>
        </p:spPr>
        <p:txBody>
          <a:bodyPr wrap="square" rtlCol="0">
            <a:spAutoFit/>
          </a:bodyPr>
          <a:lstStyle/>
          <a:p>
            <a:pPr algn="ctr"/>
            <a:r>
              <a:rPr kumimoji="1" lang="en-US" altLang="ja-JP" dirty="0" err="1"/>
              <a:t>γ</a:t>
            </a:r>
            <a:r>
              <a:rPr kumimoji="1" lang="ja-JP" altLang="en-US"/>
              <a:t>＝１，</a:t>
            </a:r>
            <a:r>
              <a:rPr kumimoji="1" lang="en-US" altLang="ja-JP" dirty="0"/>
              <a:t>Ax = 0</a:t>
            </a:r>
            <a:endParaRPr kumimoji="1" lang="ja-JP" altLang="en-US"/>
          </a:p>
        </p:txBody>
      </p:sp>
      <p:sp>
        <p:nvSpPr>
          <p:cNvPr id="11" name="テキスト ボックス 10">
            <a:extLst>
              <a:ext uri="{FF2B5EF4-FFF2-40B4-BE49-F238E27FC236}">
                <a16:creationId xmlns:a16="http://schemas.microsoft.com/office/drawing/2014/main" id="{00E4136D-2792-E54F-824E-0CA6106A744D}"/>
              </a:ext>
            </a:extLst>
          </p:cNvPr>
          <p:cNvSpPr txBox="1"/>
          <p:nvPr/>
        </p:nvSpPr>
        <p:spPr>
          <a:xfrm>
            <a:off x="790479" y="2794287"/>
            <a:ext cx="2808514" cy="2339102"/>
          </a:xfrm>
          <a:prstGeom prst="rect">
            <a:avLst/>
          </a:prstGeom>
          <a:noFill/>
          <a:ln>
            <a:solidFill>
              <a:schemeClr val="tx1"/>
            </a:solidFill>
          </a:ln>
        </p:spPr>
        <p:txBody>
          <a:bodyPr wrap="square" rtlCol="0">
            <a:spAutoFit/>
          </a:bodyPr>
          <a:lstStyle/>
          <a:p>
            <a:r>
              <a:rPr lang="en-US" altLang="ja-JP" sz="1600" dirty="0"/>
              <a:t>Euler</a:t>
            </a:r>
            <a:r>
              <a:rPr kumimoji="1" lang="ja-JP" altLang="en-US" sz="1600"/>
              <a:t>法</a:t>
            </a:r>
            <a:endParaRPr kumimoji="1" lang="en-US" altLang="ja-JP" sz="1600" dirty="0"/>
          </a:p>
          <a:p>
            <a:r>
              <a:rPr kumimoji="1" lang="ja-JP" altLang="en-US" sz="1600"/>
              <a:t>修正</a:t>
            </a:r>
            <a:r>
              <a:rPr kumimoji="1" lang="en-US" altLang="ja-JP" sz="1600" dirty="0"/>
              <a:t>Euler</a:t>
            </a:r>
            <a:r>
              <a:rPr kumimoji="1" lang="ja-JP" altLang="en-US" sz="1600"/>
              <a:t>法</a:t>
            </a:r>
            <a:endParaRPr kumimoji="1" lang="en-US" altLang="ja-JP" sz="1600" dirty="0"/>
          </a:p>
          <a:p>
            <a:r>
              <a:rPr lang="en-US" altLang="ja-JP" sz="1600" dirty="0" err="1"/>
              <a:t>DuFort</a:t>
            </a:r>
            <a:r>
              <a:rPr lang="en-US" altLang="ja-JP" sz="1600" dirty="0"/>
              <a:t>-Frankel</a:t>
            </a:r>
            <a:r>
              <a:rPr lang="ja-JP" altLang="en-US" sz="1600"/>
              <a:t>法</a:t>
            </a:r>
            <a:endParaRPr lang="en-US" altLang="ja-JP" sz="1600" dirty="0"/>
          </a:p>
          <a:p>
            <a:r>
              <a:rPr kumimoji="1" lang="en-US" altLang="ja-JP" sz="1600" dirty="0"/>
              <a:t>Runge-</a:t>
            </a:r>
            <a:r>
              <a:rPr kumimoji="1" lang="en-US" altLang="ja-JP" sz="1600" dirty="0" err="1"/>
              <a:t>Kutta</a:t>
            </a:r>
            <a:r>
              <a:rPr kumimoji="1" lang="ja-JP" altLang="en-US" sz="1600"/>
              <a:t>法（</a:t>
            </a:r>
            <a:r>
              <a:rPr kumimoji="1" lang="en-US" altLang="ja-JP" sz="1600" dirty="0"/>
              <a:t>4</a:t>
            </a:r>
            <a:r>
              <a:rPr kumimoji="1" lang="ja-JP" altLang="en-US" sz="1600"/>
              <a:t>次）</a:t>
            </a:r>
            <a:endParaRPr kumimoji="1" lang="en-US" altLang="ja-JP" sz="1600" dirty="0"/>
          </a:p>
          <a:p>
            <a:r>
              <a:rPr lang="en-US" altLang="ja-JP" sz="1600" dirty="0"/>
              <a:t>AFI-2</a:t>
            </a:r>
          </a:p>
          <a:p>
            <a:r>
              <a:rPr kumimoji="1" lang="en-US" altLang="ja-JP" sz="1600" dirty="0"/>
              <a:t>AFI-2-optimized LTS</a:t>
            </a:r>
          </a:p>
          <a:p>
            <a:r>
              <a:rPr lang="en-US" altLang="ja-JP" sz="1600" dirty="0"/>
              <a:t>AFI-4-Suzuki</a:t>
            </a:r>
          </a:p>
          <a:p>
            <a:r>
              <a:rPr kumimoji="1" lang="en-US" altLang="ja-JP" sz="1600" dirty="0"/>
              <a:t>AFI-4-optimized LTS</a:t>
            </a:r>
          </a:p>
          <a:p>
            <a:r>
              <a:rPr lang="en-US" altLang="ja-JP" sz="1600" dirty="0"/>
              <a:t>AFI-6-optimized LTS</a:t>
            </a:r>
            <a:endParaRPr kumimoji="1" lang="ja-JP" altLang="en-US" sz="1600"/>
          </a:p>
        </p:txBody>
      </p:sp>
      <p:sp>
        <p:nvSpPr>
          <p:cNvPr id="12" name="テキスト ボックス 11">
            <a:extLst>
              <a:ext uri="{FF2B5EF4-FFF2-40B4-BE49-F238E27FC236}">
                <a16:creationId xmlns:a16="http://schemas.microsoft.com/office/drawing/2014/main" id="{83903DDB-0AC8-A040-B8D0-5B6D2AD2899E}"/>
              </a:ext>
            </a:extLst>
          </p:cNvPr>
          <p:cNvSpPr txBox="1"/>
          <p:nvPr/>
        </p:nvSpPr>
        <p:spPr>
          <a:xfrm>
            <a:off x="790478" y="5319556"/>
            <a:ext cx="4772121" cy="369332"/>
          </a:xfrm>
          <a:prstGeom prst="rect">
            <a:avLst/>
          </a:prstGeom>
          <a:noFill/>
          <a:ln>
            <a:solidFill>
              <a:srgbClr val="FF0000"/>
            </a:solidFill>
          </a:ln>
        </p:spPr>
        <p:txBody>
          <a:bodyPr wrap="square" rtlCol="0">
            <a:spAutoFit/>
          </a:bodyPr>
          <a:lstStyle/>
          <a:p>
            <a:pPr algn="ctr"/>
            <a:r>
              <a:rPr kumimoji="1" lang="en-US" altLang="ja-JP" dirty="0"/>
              <a:t>AFI-4-optimized LTS </a:t>
            </a:r>
            <a:r>
              <a:rPr kumimoji="1" lang="ja-JP" altLang="en-US"/>
              <a:t>が最も高精度</a:t>
            </a:r>
          </a:p>
        </p:txBody>
      </p:sp>
      <p:sp>
        <p:nvSpPr>
          <p:cNvPr id="13" name="テキスト ボックス 12">
            <a:extLst>
              <a:ext uri="{FF2B5EF4-FFF2-40B4-BE49-F238E27FC236}">
                <a16:creationId xmlns:a16="http://schemas.microsoft.com/office/drawing/2014/main" id="{51E0AE5F-969B-1849-BE60-5CF55D914369}"/>
              </a:ext>
            </a:extLst>
          </p:cNvPr>
          <p:cNvSpPr txBox="1"/>
          <p:nvPr/>
        </p:nvSpPr>
        <p:spPr>
          <a:xfrm>
            <a:off x="561878" y="5881758"/>
            <a:ext cx="5642979" cy="523220"/>
          </a:xfrm>
          <a:prstGeom prst="rect">
            <a:avLst/>
          </a:prstGeom>
          <a:noFill/>
          <a:ln>
            <a:solidFill>
              <a:srgbClr val="FF0000"/>
            </a:solidFill>
          </a:ln>
        </p:spPr>
        <p:txBody>
          <a:bodyPr wrap="square" rtlCol="0">
            <a:spAutoFit/>
          </a:bodyPr>
          <a:lstStyle/>
          <a:p>
            <a:r>
              <a:rPr lang="en-US" altLang="ja-JP" sz="1400" dirty="0"/>
              <a:t>※ </a:t>
            </a:r>
            <a:r>
              <a:rPr lang="ja-JP" altLang="en-US" sz="1400"/>
              <a:t>計算量，安定領域の広さ，記憶領域の観点から，</a:t>
            </a:r>
            <a:endParaRPr lang="en-US" altLang="ja-JP" sz="1400" dirty="0"/>
          </a:p>
          <a:p>
            <a:r>
              <a:rPr kumimoji="1" lang="en-US" altLang="ja-JP" sz="1400" dirty="0"/>
              <a:t>AFI-4-optimized LTS </a:t>
            </a:r>
            <a:r>
              <a:rPr kumimoji="1" lang="ja-JP" altLang="en-US" sz="1400"/>
              <a:t>は</a:t>
            </a:r>
            <a:r>
              <a:rPr kumimoji="1" lang="en-US" altLang="ja-JP" sz="1400" dirty="0"/>
              <a:t>Runge-</a:t>
            </a:r>
            <a:r>
              <a:rPr kumimoji="1" lang="en-US" altLang="ja-JP" sz="1400" dirty="0" err="1"/>
              <a:t>Kutta</a:t>
            </a:r>
            <a:r>
              <a:rPr kumimoji="1" lang="ja-JP" altLang="en-US" sz="1400"/>
              <a:t>（</a:t>
            </a:r>
            <a:r>
              <a:rPr kumimoji="1" lang="en-US" altLang="ja-JP" sz="1400" dirty="0"/>
              <a:t>4</a:t>
            </a:r>
            <a:r>
              <a:rPr kumimoji="1" lang="ja-JP" altLang="en-US" sz="1400"/>
              <a:t>次）よりも優れている．</a:t>
            </a:r>
          </a:p>
        </p:txBody>
      </p:sp>
      <p:sp>
        <p:nvSpPr>
          <p:cNvPr id="2" name="フッター プレースホルダー 1">
            <a:extLst>
              <a:ext uri="{FF2B5EF4-FFF2-40B4-BE49-F238E27FC236}">
                <a16:creationId xmlns:a16="http://schemas.microsoft.com/office/drawing/2014/main" id="{4E2788CE-03CF-7344-BB0A-A8E2C8E5FD48}"/>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3" name="テキスト ボックス 2">
            <a:extLst>
              <a:ext uri="{FF2B5EF4-FFF2-40B4-BE49-F238E27FC236}">
                <a16:creationId xmlns:a16="http://schemas.microsoft.com/office/drawing/2014/main" id="{D17F463D-0F64-064A-8ED7-EE84216B1DFE}"/>
              </a:ext>
            </a:extLst>
          </p:cNvPr>
          <p:cNvSpPr txBox="1"/>
          <p:nvPr/>
        </p:nvSpPr>
        <p:spPr>
          <a:xfrm>
            <a:off x="3704139" y="4302392"/>
            <a:ext cx="1654628" cy="830997"/>
          </a:xfrm>
          <a:prstGeom prst="rect">
            <a:avLst/>
          </a:prstGeom>
          <a:noFill/>
          <a:ln w="19050">
            <a:solidFill>
              <a:srgbClr val="92D050"/>
            </a:solidFill>
          </a:ln>
        </p:spPr>
        <p:txBody>
          <a:bodyPr wrap="square" rtlCol="0">
            <a:spAutoFit/>
          </a:bodyPr>
          <a:lstStyle/>
          <a:p>
            <a:r>
              <a:rPr kumimoji="1" lang="ja-JP" altLang="en-US" sz="1600"/>
              <a:t>最適化</a:t>
            </a:r>
            <a:r>
              <a:rPr kumimoji="1" lang="en-US" altLang="ja-JP" sz="1600" dirty="0"/>
              <a:t>LTS</a:t>
            </a:r>
            <a:r>
              <a:rPr kumimoji="1" lang="ja-JP" altLang="en-US" sz="1600"/>
              <a:t>分解が提案されていて幸いでした．</a:t>
            </a:r>
          </a:p>
        </p:txBody>
      </p:sp>
    </p:spTree>
    <p:extLst>
      <p:ext uri="{BB962C8B-B14F-4D97-AF65-F5344CB8AC3E}">
        <p14:creationId xmlns:p14="http://schemas.microsoft.com/office/powerpoint/2010/main" val="4248334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881034-7865-CF47-8F59-21688545DE50}"/>
              </a:ext>
            </a:extLst>
          </p:cNvPr>
          <p:cNvSpPr>
            <a:spLocks noGrp="1"/>
          </p:cNvSpPr>
          <p:nvPr>
            <p:ph type="title"/>
          </p:nvPr>
        </p:nvSpPr>
        <p:spPr>
          <a:xfrm>
            <a:off x="838200" y="365126"/>
            <a:ext cx="10831286" cy="1136976"/>
          </a:xfrm>
        </p:spPr>
        <p:txBody>
          <a:bodyPr>
            <a:normAutofit/>
          </a:bodyPr>
          <a:lstStyle/>
          <a:p>
            <a:r>
              <a:rPr kumimoji="1" lang="en-US" altLang="ja-JP" sz="3200" dirty="0"/>
              <a:t>AFI</a:t>
            </a:r>
            <a:r>
              <a:rPr kumimoji="1" lang="ja-JP" altLang="en-US" sz="3200"/>
              <a:t>は保存系において全エネルギーを厳密に保存する</a:t>
            </a:r>
            <a:br>
              <a:rPr kumimoji="1" lang="en-US" altLang="ja-JP" sz="3200" dirty="0"/>
            </a:br>
            <a:r>
              <a:rPr kumimoji="1" lang="ja-JP" altLang="en-US" sz="2400"/>
              <a:t>（数値的に偶然発見．</a:t>
            </a:r>
            <a:r>
              <a:rPr kumimoji="1" lang="en-US" altLang="ja-JP" sz="2400" dirty="0"/>
              <a:t>O</a:t>
            </a:r>
            <a:r>
              <a:rPr kumimoji="1" lang="ja-JP" altLang="en-US" sz="2400"/>
              <a:t>先生「何かの間違いやろ？」）</a:t>
            </a:r>
            <a:endParaRPr kumimoji="1" lang="ja-JP" altLang="en-US" sz="3200"/>
          </a:p>
        </p:txBody>
      </p:sp>
      <p:sp>
        <p:nvSpPr>
          <p:cNvPr id="4" name="スライド番号プレースホルダー 3">
            <a:extLst>
              <a:ext uri="{FF2B5EF4-FFF2-40B4-BE49-F238E27FC236}">
                <a16:creationId xmlns:a16="http://schemas.microsoft.com/office/drawing/2014/main" id="{2F72CEAB-C67E-0A46-B663-62946532C74D}"/>
              </a:ext>
            </a:extLst>
          </p:cNvPr>
          <p:cNvSpPr>
            <a:spLocks noGrp="1"/>
          </p:cNvSpPr>
          <p:nvPr>
            <p:ph type="sldNum" sz="quarter" idx="12"/>
          </p:nvPr>
        </p:nvSpPr>
        <p:spPr/>
        <p:txBody>
          <a:bodyPr/>
          <a:lstStyle/>
          <a:p>
            <a:fld id="{62C9BE74-AF66-FB43-BE42-3A78577E991E}" type="slidenum">
              <a:rPr kumimoji="1" lang="ja-JP" altLang="en-US" smtClean="0"/>
              <a:t>12</a:t>
            </a:fld>
            <a:endParaRPr kumimoji="1" lang="ja-JP" altLang="en-US"/>
          </a:p>
        </p:txBody>
      </p:sp>
      <p:pic>
        <p:nvPicPr>
          <p:cNvPr id="6" name="図 5">
            <a:extLst>
              <a:ext uri="{FF2B5EF4-FFF2-40B4-BE49-F238E27FC236}">
                <a16:creationId xmlns:a16="http://schemas.microsoft.com/office/drawing/2014/main" id="{FB259BED-02EF-A04C-878D-EDAA497EFCD6}"/>
              </a:ext>
            </a:extLst>
          </p:cNvPr>
          <p:cNvPicPr>
            <a:picLocks noChangeAspect="1"/>
          </p:cNvPicPr>
          <p:nvPr/>
        </p:nvPicPr>
        <p:blipFill>
          <a:blip r:embed="rId2"/>
          <a:stretch>
            <a:fillRect/>
          </a:stretch>
        </p:blipFill>
        <p:spPr>
          <a:xfrm>
            <a:off x="2176183" y="1502101"/>
            <a:ext cx="9603120" cy="4759807"/>
          </a:xfrm>
          <a:prstGeom prst="rect">
            <a:avLst/>
          </a:prstGeom>
        </p:spPr>
      </p:pic>
      <p:sp>
        <p:nvSpPr>
          <p:cNvPr id="7" name="テキスト ボックス 6">
            <a:extLst>
              <a:ext uri="{FF2B5EF4-FFF2-40B4-BE49-F238E27FC236}">
                <a16:creationId xmlns:a16="http://schemas.microsoft.com/office/drawing/2014/main" id="{3110B50A-1751-5A44-88A0-57249D3C6668}"/>
              </a:ext>
            </a:extLst>
          </p:cNvPr>
          <p:cNvSpPr txBox="1"/>
          <p:nvPr/>
        </p:nvSpPr>
        <p:spPr>
          <a:xfrm>
            <a:off x="325611" y="1502100"/>
            <a:ext cx="3016303" cy="338554"/>
          </a:xfrm>
          <a:prstGeom prst="rect">
            <a:avLst/>
          </a:prstGeom>
          <a:noFill/>
          <a:ln w="19050">
            <a:solidFill>
              <a:srgbClr val="00B0F0"/>
            </a:solidFill>
          </a:ln>
        </p:spPr>
        <p:txBody>
          <a:bodyPr wrap="square" rtlCol="0">
            <a:spAutoFit/>
          </a:bodyPr>
          <a:lstStyle/>
          <a:p>
            <a:pPr algn="ctr"/>
            <a:r>
              <a:rPr kumimoji="1" lang="ja-JP" altLang="en-US" sz="1600" b="1"/>
              <a:t>線形シュレディンガー方程式</a:t>
            </a:r>
          </a:p>
        </p:txBody>
      </p:sp>
      <p:sp>
        <p:nvSpPr>
          <p:cNvPr id="8" name="テキスト ボックス 7">
            <a:extLst>
              <a:ext uri="{FF2B5EF4-FFF2-40B4-BE49-F238E27FC236}">
                <a16:creationId xmlns:a16="http://schemas.microsoft.com/office/drawing/2014/main" id="{F7BF3858-96B2-F84E-BBC0-7D7F20DE313B}"/>
              </a:ext>
            </a:extLst>
          </p:cNvPr>
          <p:cNvSpPr txBox="1"/>
          <p:nvPr/>
        </p:nvSpPr>
        <p:spPr>
          <a:xfrm>
            <a:off x="325611" y="2877428"/>
            <a:ext cx="3310216" cy="523220"/>
          </a:xfrm>
          <a:prstGeom prst="rect">
            <a:avLst/>
          </a:prstGeom>
          <a:noFill/>
        </p:spPr>
        <p:txBody>
          <a:bodyPr wrap="square" rtlCol="0">
            <a:spAutoFit/>
          </a:bodyPr>
          <a:lstStyle/>
          <a:p>
            <a:r>
              <a:rPr kumimoji="1" lang="ja-JP" altLang="en-US" sz="1400" b="1"/>
              <a:t>波束を「</a:t>
            </a:r>
            <a:r>
              <a:rPr kumimoji="1" lang="en-US" altLang="ja-JP" sz="1400" b="1" dirty="0"/>
              <a:t>1/r </a:t>
            </a:r>
            <a:r>
              <a:rPr kumimoji="1" lang="ja-JP" altLang="en-US" sz="1400" b="1"/>
              <a:t>ポテンシャルに落とす」シミュレーション</a:t>
            </a:r>
          </a:p>
        </p:txBody>
      </p:sp>
      <p:sp>
        <p:nvSpPr>
          <p:cNvPr id="9" name="テキスト ボックス 8">
            <a:extLst>
              <a:ext uri="{FF2B5EF4-FFF2-40B4-BE49-F238E27FC236}">
                <a16:creationId xmlns:a16="http://schemas.microsoft.com/office/drawing/2014/main" id="{14F3F809-44E0-5543-A49C-4154A0B27782}"/>
              </a:ext>
            </a:extLst>
          </p:cNvPr>
          <p:cNvSpPr txBox="1"/>
          <p:nvPr/>
        </p:nvSpPr>
        <p:spPr>
          <a:xfrm>
            <a:off x="10221686" y="3429000"/>
            <a:ext cx="1447800" cy="646331"/>
          </a:xfrm>
          <a:prstGeom prst="rect">
            <a:avLst/>
          </a:prstGeom>
          <a:noFill/>
          <a:ln>
            <a:solidFill>
              <a:srgbClr val="0070C0"/>
            </a:solidFill>
          </a:ln>
        </p:spPr>
        <p:txBody>
          <a:bodyPr wrap="square" rtlCol="0">
            <a:spAutoFit/>
          </a:bodyPr>
          <a:lstStyle/>
          <a:p>
            <a:r>
              <a:rPr kumimoji="1" lang="en-US" altLang="ja-JP" dirty="0" err="1"/>
              <a:t>Symplectic</a:t>
            </a:r>
            <a:r>
              <a:rPr kumimoji="1" lang="en-US" altLang="ja-JP" dirty="0"/>
              <a:t> integrator</a:t>
            </a:r>
            <a:endParaRPr kumimoji="1" lang="ja-JP" altLang="en-US"/>
          </a:p>
        </p:txBody>
      </p:sp>
      <p:cxnSp>
        <p:nvCxnSpPr>
          <p:cNvPr id="11" name="直線矢印コネクタ 10">
            <a:extLst>
              <a:ext uri="{FF2B5EF4-FFF2-40B4-BE49-F238E27FC236}">
                <a16:creationId xmlns:a16="http://schemas.microsoft.com/office/drawing/2014/main" id="{80DB45DB-286B-A844-8383-B65E459D356E}"/>
              </a:ext>
            </a:extLst>
          </p:cNvPr>
          <p:cNvCxnSpPr/>
          <p:nvPr/>
        </p:nvCxnSpPr>
        <p:spPr>
          <a:xfrm flipV="1">
            <a:off x="11255829" y="3113314"/>
            <a:ext cx="228600" cy="3156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D4EEC62-139E-544E-BFB2-DA44A0CEE823}"/>
              </a:ext>
            </a:extLst>
          </p:cNvPr>
          <p:cNvSpPr txBox="1"/>
          <p:nvPr/>
        </p:nvSpPr>
        <p:spPr>
          <a:xfrm>
            <a:off x="10386411" y="1084493"/>
            <a:ext cx="1337983" cy="646331"/>
          </a:xfrm>
          <a:prstGeom prst="rect">
            <a:avLst/>
          </a:prstGeom>
          <a:noFill/>
          <a:ln>
            <a:solidFill>
              <a:srgbClr val="FF0000"/>
            </a:solidFill>
          </a:ln>
        </p:spPr>
        <p:txBody>
          <a:bodyPr wrap="square" rtlCol="0">
            <a:spAutoFit/>
          </a:bodyPr>
          <a:lstStyle/>
          <a:p>
            <a:r>
              <a:rPr kumimoji="1" lang="en-US" altLang="ja-JP" dirty="0"/>
              <a:t>Affine Integrator</a:t>
            </a:r>
            <a:endParaRPr kumimoji="1" lang="ja-JP" altLang="en-US"/>
          </a:p>
        </p:txBody>
      </p:sp>
      <p:cxnSp>
        <p:nvCxnSpPr>
          <p:cNvPr id="14" name="直線矢印コネクタ 13">
            <a:extLst>
              <a:ext uri="{FF2B5EF4-FFF2-40B4-BE49-F238E27FC236}">
                <a16:creationId xmlns:a16="http://schemas.microsoft.com/office/drawing/2014/main" id="{A849719E-26CE-224E-A002-A095237E7F25}"/>
              </a:ext>
            </a:extLst>
          </p:cNvPr>
          <p:cNvCxnSpPr/>
          <p:nvPr/>
        </p:nvCxnSpPr>
        <p:spPr>
          <a:xfrm>
            <a:off x="11055403" y="1730701"/>
            <a:ext cx="0" cy="324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3035527-23F5-6747-ABD8-E7CDD5834CBB}"/>
              </a:ext>
            </a:extLst>
          </p:cNvPr>
          <p:cNvSpPr txBox="1"/>
          <p:nvPr/>
        </p:nvSpPr>
        <p:spPr>
          <a:xfrm>
            <a:off x="10027183" y="5656491"/>
            <a:ext cx="1337983" cy="646331"/>
          </a:xfrm>
          <a:prstGeom prst="rect">
            <a:avLst/>
          </a:prstGeom>
          <a:noFill/>
          <a:ln>
            <a:solidFill>
              <a:srgbClr val="FF0000"/>
            </a:solidFill>
          </a:ln>
        </p:spPr>
        <p:txBody>
          <a:bodyPr wrap="square" rtlCol="0">
            <a:spAutoFit/>
          </a:bodyPr>
          <a:lstStyle/>
          <a:p>
            <a:r>
              <a:rPr kumimoji="1" lang="en-US" altLang="ja-JP" dirty="0"/>
              <a:t>Affine Integrator</a:t>
            </a:r>
            <a:endParaRPr kumimoji="1" lang="ja-JP" altLang="en-US"/>
          </a:p>
        </p:txBody>
      </p:sp>
      <p:cxnSp>
        <p:nvCxnSpPr>
          <p:cNvPr id="17" name="直線矢印コネクタ 16">
            <a:extLst>
              <a:ext uri="{FF2B5EF4-FFF2-40B4-BE49-F238E27FC236}">
                <a16:creationId xmlns:a16="http://schemas.microsoft.com/office/drawing/2014/main" id="{D5C1F1BF-A861-3B43-9D85-852FCFAAE695}"/>
              </a:ext>
            </a:extLst>
          </p:cNvPr>
          <p:cNvCxnSpPr/>
          <p:nvPr/>
        </p:nvCxnSpPr>
        <p:spPr>
          <a:xfrm flipV="1">
            <a:off x="10722429" y="5355898"/>
            <a:ext cx="223157" cy="2937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70DBE61-8493-5641-98AF-8C6418576127}"/>
              </a:ext>
            </a:extLst>
          </p:cNvPr>
          <p:cNvSpPr txBox="1"/>
          <p:nvPr/>
        </p:nvSpPr>
        <p:spPr>
          <a:xfrm>
            <a:off x="162324" y="1972369"/>
            <a:ext cx="3310216" cy="646331"/>
          </a:xfrm>
          <a:prstGeom prst="rect">
            <a:avLst/>
          </a:prstGeom>
          <a:noFill/>
          <a:ln>
            <a:solidFill>
              <a:schemeClr val="tx1"/>
            </a:solidFill>
          </a:ln>
        </p:spPr>
        <p:txBody>
          <a:bodyPr wrap="square" rtlCol="0">
            <a:spAutoFit/>
          </a:bodyPr>
          <a:lstStyle/>
          <a:p>
            <a:r>
              <a:rPr lang="en-US" altLang="ja-JP" sz="1200" dirty="0"/>
              <a:t>TDGL</a:t>
            </a:r>
            <a:r>
              <a:rPr lang="ja-JP" altLang="en-US" sz="1200"/>
              <a:t>方程式において時定数</a:t>
            </a:r>
            <a:r>
              <a:rPr lang="en-US" altLang="ja-JP" sz="1200" dirty="0" err="1"/>
              <a:t>γ</a:t>
            </a:r>
            <a:r>
              <a:rPr lang="ja-JP" altLang="en-US" sz="1200"/>
              <a:t>を純虚数とし，非線形パラメータ</a:t>
            </a:r>
            <a:r>
              <a:rPr lang="en-US" altLang="ja-JP" sz="1200" dirty="0"/>
              <a:t>β</a:t>
            </a:r>
            <a:r>
              <a:rPr lang="ja-JP" altLang="en-US" sz="1200"/>
              <a:t>をゼロとおけば（線形）シュレディンガー方程式となる</a:t>
            </a:r>
            <a:endParaRPr kumimoji="1" lang="ja-JP" altLang="en-US" sz="1200"/>
          </a:p>
        </p:txBody>
      </p:sp>
      <p:sp>
        <p:nvSpPr>
          <p:cNvPr id="19" name="テキスト ボックス 18">
            <a:extLst>
              <a:ext uri="{FF2B5EF4-FFF2-40B4-BE49-F238E27FC236}">
                <a16:creationId xmlns:a16="http://schemas.microsoft.com/office/drawing/2014/main" id="{811B8B32-504A-884F-9B70-FF7F735F03C4}"/>
              </a:ext>
            </a:extLst>
          </p:cNvPr>
          <p:cNvSpPr txBox="1"/>
          <p:nvPr/>
        </p:nvSpPr>
        <p:spPr>
          <a:xfrm>
            <a:off x="215793" y="3882004"/>
            <a:ext cx="2853018" cy="1169551"/>
          </a:xfrm>
          <a:prstGeom prst="rect">
            <a:avLst/>
          </a:prstGeom>
          <a:noFill/>
          <a:ln>
            <a:solidFill>
              <a:srgbClr val="92D050"/>
            </a:solidFill>
          </a:ln>
        </p:spPr>
        <p:txBody>
          <a:bodyPr wrap="square" rtlCol="0">
            <a:spAutoFit/>
          </a:bodyPr>
          <a:lstStyle/>
          <a:p>
            <a:r>
              <a:rPr kumimoji="1" lang="ja-JP" altLang="en-US" sz="1400"/>
              <a:t>相対性理論の本を気分転換として読んでいたら，不変量が（行列を挟んだ）内積の形で書いてあるのを見つけました．それで証明方法</a:t>
            </a:r>
            <a:r>
              <a:rPr lang="ja-JP" altLang="en-US" sz="1400"/>
              <a:t>を思いつきました</a:t>
            </a:r>
            <a:r>
              <a:rPr kumimoji="1" lang="en-US" altLang="ja-JP" sz="1400" dirty="0"/>
              <a:t>(^^)</a:t>
            </a:r>
            <a:r>
              <a:rPr kumimoji="1" lang="ja-JP" altLang="en-US" sz="1400"/>
              <a:t>．</a:t>
            </a:r>
          </a:p>
        </p:txBody>
      </p:sp>
      <p:sp>
        <p:nvSpPr>
          <p:cNvPr id="3" name="フッター プレースホルダー 2">
            <a:extLst>
              <a:ext uri="{FF2B5EF4-FFF2-40B4-BE49-F238E27FC236}">
                <a16:creationId xmlns:a16="http://schemas.microsoft.com/office/drawing/2014/main" id="{A6E8F7F9-C508-E94C-86E4-B510122A8472}"/>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310719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F39ABE-459B-9C4E-B058-EBDA359018F8}"/>
              </a:ext>
            </a:extLst>
          </p:cNvPr>
          <p:cNvSpPr>
            <a:spLocks noGrp="1"/>
          </p:cNvSpPr>
          <p:nvPr>
            <p:ph type="title"/>
          </p:nvPr>
        </p:nvSpPr>
        <p:spPr/>
        <p:txBody>
          <a:bodyPr/>
          <a:lstStyle/>
          <a:p>
            <a:r>
              <a:rPr kumimoji="1" lang="ja-JP" altLang="en-US"/>
              <a:t>今後の展開</a:t>
            </a:r>
          </a:p>
        </p:txBody>
      </p:sp>
      <p:sp>
        <p:nvSpPr>
          <p:cNvPr id="3" name="コンテンツ プレースホルダー 2">
            <a:extLst>
              <a:ext uri="{FF2B5EF4-FFF2-40B4-BE49-F238E27FC236}">
                <a16:creationId xmlns:a16="http://schemas.microsoft.com/office/drawing/2014/main" id="{4B5883D6-B719-D048-815A-B4FF8BC93227}"/>
              </a:ext>
            </a:extLst>
          </p:cNvPr>
          <p:cNvSpPr>
            <a:spLocks noGrp="1"/>
          </p:cNvSpPr>
          <p:nvPr>
            <p:ph idx="1"/>
          </p:nvPr>
        </p:nvSpPr>
        <p:spPr>
          <a:xfrm>
            <a:off x="838200" y="1499053"/>
            <a:ext cx="10515600" cy="4351338"/>
          </a:xfrm>
        </p:spPr>
        <p:txBody>
          <a:bodyPr>
            <a:normAutofit/>
          </a:bodyPr>
          <a:lstStyle/>
          <a:p>
            <a:r>
              <a:rPr kumimoji="1" lang="ja-JP" altLang="en-US" sz="2000"/>
              <a:t>ベクトルポテンシャルの時間発展方程式</a:t>
            </a:r>
            <a:r>
              <a:rPr lang="ja-JP" altLang="en-US" sz="2000"/>
              <a:t>に</a:t>
            </a:r>
            <a:r>
              <a:rPr kumimoji="1" lang="ja-JP" altLang="en-US" sz="2000"/>
              <a:t>も</a:t>
            </a:r>
            <a:r>
              <a:rPr kumimoji="1" lang="en-US" altLang="ja-JP" sz="2000" dirty="0"/>
              <a:t>AFI</a:t>
            </a:r>
            <a:r>
              <a:rPr kumimoji="1" lang="ja-JP" altLang="en-US" sz="2000"/>
              <a:t>を適用したい．</a:t>
            </a:r>
            <a:endParaRPr kumimoji="1" lang="en-US" altLang="ja-JP" sz="2000" dirty="0"/>
          </a:p>
          <a:p>
            <a:r>
              <a:rPr lang="en-US" altLang="ja-JP" sz="2000" dirty="0"/>
              <a:t>AFI</a:t>
            </a:r>
            <a:r>
              <a:rPr lang="ja-JP" altLang="en-US" sz="2000"/>
              <a:t>を多成分超伝導体へ適用できるように拡張を行い，スエーデンの理論物理学グループ（</a:t>
            </a:r>
            <a:r>
              <a:rPr lang="en-US" altLang="ja-JP" sz="2000" dirty="0"/>
              <a:t>E. </a:t>
            </a:r>
            <a:r>
              <a:rPr lang="en-US" altLang="ja-JP" sz="2000" dirty="0" err="1"/>
              <a:t>Babaev</a:t>
            </a:r>
            <a:r>
              <a:rPr lang="ja-JP" altLang="en-US" sz="2000"/>
              <a:t>ら）との交流を復活させたい．</a:t>
            </a:r>
            <a:endParaRPr kumimoji="1" lang="en-US" altLang="ja-JP" sz="2000" dirty="0"/>
          </a:p>
          <a:p>
            <a:r>
              <a:rPr kumimoji="1" lang="en-US" altLang="ja-JP" sz="2000" dirty="0"/>
              <a:t>AFI</a:t>
            </a:r>
            <a:r>
              <a:rPr kumimoji="1" lang="ja-JP" altLang="en-US" sz="2000"/>
              <a:t>は</a:t>
            </a:r>
            <a:r>
              <a:rPr kumimoji="1" lang="en-US" altLang="ja-JP" sz="2000" dirty="0"/>
              <a:t>TDGL</a:t>
            </a:r>
            <a:r>
              <a:rPr kumimoji="1" lang="ja-JP" altLang="en-US" sz="2000"/>
              <a:t>（</a:t>
            </a:r>
            <a:r>
              <a:rPr kumimoji="1" lang="en-US" altLang="ja-JP" sz="2000" dirty="0"/>
              <a:t>Time-Dependent Ginzburg-Landau</a:t>
            </a:r>
            <a:r>
              <a:rPr kumimoji="1" lang="ja-JP" altLang="en-US" sz="2000"/>
              <a:t>方程式：超伝導）にも</a:t>
            </a:r>
            <a:r>
              <a:rPr kumimoji="1" lang="en-US" altLang="ja-JP" sz="2000" dirty="0"/>
              <a:t>TDGP(Time-Dependent Gross-</a:t>
            </a:r>
            <a:r>
              <a:rPr kumimoji="1" lang="en-US" altLang="ja-JP" sz="2000" dirty="0" err="1"/>
              <a:t>Pitaevskii</a:t>
            </a:r>
            <a:r>
              <a:rPr kumimoji="1" lang="ja-JP" altLang="en-US" sz="2000"/>
              <a:t>方程式：超流動</a:t>
            </a:r>
            <a:r>
              <a:rPr kumimoji="1" lang="en-US" altLang="ja-JP" sz="2000" dirty="0"/>
              <a:t>)</a:t>
            </a:r>
            <a:r>
              <a:rPr kumimoji="1" lang="ja-JP" altLang="en-US" sz="2000"/>
              <a:t>シームレスに適用できるので．．．</a:t>
            </a:r>
            <a:br>
              <a:rPr kumimoji="1" lang="en-US" altLang="ja-JP" sz="2000" dirty="0"/>
            </a:br>
            <a:r>
              <a:rPr kumimoji="1" lang="ja-JP" altLang="en-US" sz="2000"/>
              <a:t>超流体研究グループとの交流も面白いかも．</a:t>
            </a:r>
            <a:endParaRPr kumimoji="1" lang="en-US" altLang="ja-JP" sz="2000" dirty="0"/>
          </a:p>
          <a:p>
            <a:r>
              <a:rPr lang="ja-JP" altLang="en-US" sz="2000"/>
              <a:t>空間標本化格子としての</a:t>
            </a:r>
            <a:r>
              <a:rPr lang="en-US" altLang="ja-JP" sz="2000" dirty="0"/>
              <a:t>bipartite graph </a:t>
            </a:r>
            <a:r>
              <a:rPr lang="ja-JP" altLang="en-US" sz="2000"/>
              <a:t>を</a:t>
            </a:r>
            <a:r>
              <a:rPr lang="en-US" altLang="ja-JP" sz="2000" dirty="0"/>
              <a:t> </a:t>
            </a:r>
            <a:r>
              <a:rPr lang="ja-JP" altLang="en-US" sz="2000"/>
              <a:t>不規則形状の</a:t>
            </a:r>
            <a:r>
              <a:rPr lang="en-US" altLang="ja-JP" sz="2000" dirty="0"/>
              <a:t>N-Partite graph</a:t>
            </a:r>
            <a:r>
              <a:rPr lang="ja-JP" altLang="en-US" sz="2000"/>
              <a:t>に拡張したい．</a:t>
            </a:r>
            <a:br>
              <a:rPr lang="en-US" altLang="ja-JP" sz="2000" dirty="0"/>
            </a:br>
            <a:r>
              <a:rPr lang="ja-JP" altLang="en-US" sz="2000"/>
              <a:t>→ 複雑な形状の境界への対応（工学的諸問題への適用）</a:t>
            </a:r>
            <a:endParaRPr lang="en-US" altLang="ja-JP" sz="2000" dirty="0"/>
          </a:p>
          <a:p>
            <a:r>
              <a:rPr lang="en-US" altLang="ja-JP" sz="2000" dirty="0"/>
              <a:t>4</a:t>
            </a:r>
            <a:r>
              <a:rPr lang="ja-JP" altLang="en-US" sz="2000"/>
              <a:t>次以上の</a:t>
            </a:r>
            <a:r>
              <a:rPr lang="en-US" altLang="ja-JP" sz="2000" dirty="0"/>
              <a:t>LTS</a:t>
            </a:r>
            <a:r>
              <a:rPr lang="ja-JP" altLang="en-US" sz="2000"/>
              <a:t>分解を用いた時の</a:t>
            </a:r>
            <a:r>
              <a:rPr lang="en-US" altLang="ja-JP" sz="2000" dirty="0"/>
              <a:t>AFI</a:t>
            </a:r>
            <a:r>
              <a:rPr lang="ja-JP" altLang="en-US" sz="2000"/>
              <a:t>の安定領域の解析</a:t>
            </a:r>
            <a:br>
              <a:rPr lang="en-US" altLang="ja-JP" sz="2000" dirty="0"/>
            </a:br>
            <a:r>
              <a:rPr lang="en-US" altLang="ja-JP" sz="2000" dirty="0"/>
              <a:t>※1</a:t>
            </a:r>
            <a:r>
              <a:rPr lang="ja-JP" altLang="en-US" sz="2000"/>
              <a:t>次や</a:t>
            </a:r>
            <a:r>
              <a:rPr lang="en-US" altLang="ja-JP" sz="2000" dirty="0"/>
              <a:t>2</a:t>
            </a:r>
            <a:r>
              <a:rPr lang="ja-JP" altLang="en-US" sz="2000"/>
              <a:t>次の</a:t>
            </a:r>
            <a:r>
              <a:rPr lang="en-US" altLang="ja-JP" sz="2000" dirty="0"/>
              <a:t>LTS</a:t>
            </a:r>
            <a:r>
              <a:rPr lang="ja-JP" altLang="en-US" sz="2000"/>
              <a:t>分解係数は全て正なので</a:t>
            </a:r>
            <a:r>
              <a:rPr lang="en-US" altLang="ja-JP" sz="2000" dirty="0"/>
              <a:t>AFI</a:t>
            </a:r>
            <a:r>
              <a:rPr lang="ja-JP" altLang="en-US" sz="2000"/>
              <a:t>は無条件安定であったが，</a:t>
            </a:r>
            <a:br>
              <a:rPr lang="en-US" altLang="ja-JP" sz="2000" dirty="0"/>
            </a:br>
            <a:r>
              <a:rPr lang="ja-JP" altLang="en-US" sz="2000"/>
              <a:t>　</a:t>
            </a:r>
            <a:r>
              <a:rPr lang="en-US" altLang="ja-JP" sz="2000" dirty="0"/>
              <a:t>3</a:t>
            </a:r>
            <a:r>
              <a:rPr lang="ja-JP" altLang="en-US" sz="2000"/>
              <a:t>次あるいは</a:t>
            </a:r>
            <a:r>
              <a:rPr lang="en-US" altLang="ja-JP" sz="2000" dirty="0"/>
              <a:t>4</a:t>
            </a:r>
            <a:r>
              <a:rPr lang="ja-JP" altLang="en-US" sz="2000"/>
              <a:t>次以上の分解で出現する負の係数によって安定領域の広さが有限となる</a:t>
            </a:r>
            <a:endParaRPr lang="en-US" altLang="ja-JP" sz="2000" dirty="0"/>
          </a:p>
          <a:p>
            <a:r>
              <a:rPr kumimoji="1" lang="ja-JP" altLang="en-US" sz="2000"/>
              <a:t>非線形項のより適切な（数値誤差，安定性の観点から）実装方法の探究</a:t>
            </a:r>
            <a:endParaRPr kumimoji="1" lang="en-US" altLang="ja-JP" sz="2000" dirty="0"/>
          </a:p>
          <a:p>
            <a:endParaRPr kumimoji="1" lang="ja-JP" altLang="en-US" sz="2000"/>
          </a:p>
        </p:txBody>
      </p:sp>
      <p:sp>
        <p:nvSpPr>
          <p:cNvPr id="4" name="フッター プレースホルダー 3">
            <a:extLst>
              <a:ext uri="{FF2B5EF4-FFF2-40B4-BE49-F238E27FC236}">
                <a16:creationId xmlns:a16="http://schemas.microsoft.com/office/drawing/2014/main" id="{5A118FD3-F7DD-0D47-90AF-DEC5FDDC866C}"/>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
        <p:nvSpPr>
          <p:cNvPr id="5" name="スライド番号プレースホルダー 4">
            <a:extLst>
              <a:ext uri="{FF2B5EF4-FFF2-40B4-BE49-F238E27FC236}">
                <a16:creationId xmlns:a16="http://schemas.microsoft.com/office/drawing/2014/main" id="{CE70E3FC-948E-2043-AE65-6EEA70B3C8FE}"/>
              </a:ext>
            </a:extLst>
          </p:cNvPr>
          <p:cNvSpPr>
            <a:spLocks noGrp="1"/>
          </p:cNvSpPr>
          <p:nvPr>
            <p:ph type="sldNum" sz="quarter" idx="12"/>
          </p:nvPr>
        </p:nvSpPr>
        <p:spPr/>
        <p:txBody>
          <a:bodyPr/>
          <a:lstStyle/>
          <a:p>
            <a:fld id="{62C9BE74-AF66-FB43-BE42-3A78577E991E}" type="slidenum">
              <a:rPr kumimoji="1" lang="ja-JP" altLang="en-US" smtClean="0"/>
              <a:t>13</a:t>
            </a:fld>
            <a:endParaRPr kumimoji="1" lang="ja-JP" altLang="en-US"/>
          </a:p>
        </p:txBody>
      </p:sp>
    </p:spTree>
    <p:extLst>
      <p:ext uri="{BB962C8B-B14F-4D97-AF65-F5344CB8AC3E}">
        <p14:creationId xmlns:p14="http://schemas.microsoft.com/office/powerpoint/2010/main" val="401503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92E967-4ECA-9843-B95A-0092CB37854B}"/>
              </a:ext>
            </a:extLst>
          </p:cNvPr>
          <p:cNvSpPr>
            <a:spLocks noGrp="1"/>
          </p:cNvSpPr>
          <p:nvPr>
            <p:ph type="title"/>
          </p:nvPr>
        </p:nvSpPr>
        <p:spPr>
          <a:xfrm>
            <a:off x="838200" y="365125"/>
            <a:ext cx="5801784" cy="1325563"/>
          </a:xfrm>
        </p:spPr>
        <p:txBody>
          <a:bodyPr>
            <a:normAutofit/>
          </a:bodyPr>
          <a:lstStyle/>
          <a:p>
            <a:r>
              <a:rPr kumimoji="1" lang="ja-JP" altLang="en-US" sz="3600" b="1"/>
              <a:t>久々に投稿したら受賞！</a:t>
            </a:r>
          </a:p>
        </p:txBody>
      </p:sp>
      <p:pic>
        <p:nvPicPr>
          <p:cNvPr id="5" name="コンテンツ プレースホルダー 4">
            <a:extLst>
              <a:ext uri="{FF2B5EF4-FFF2-40B4-BE49-F238E27FC236}">
                <a16:creationId xmlns:a16="http://schemas.microsoft.com/office/drawing/2014/main" id="{4F0F4574-7C4B-3740-A3D7-A97B1E35C382}"/>
              </a:ext>
            </a:extLst>
          </p:cNvPr>
          <p:cNvPicPr>
            <a:picLocks noGrp="1" noChangeAspect="1"/>
          </p:cNvPicPr>
          <p:nvPr>
            <p:ph idx="1"/>
          </p:nvPr>
        </p:nvPicPr>
        <p:blipFill>
          <a:blip r:embed="rId2"/>
          <a:stretch>
            <a:fillRect/>
          </a:stretch>
        </p:blipFill>
        <p:spPr>
          <a:xfrm>
            <a:off x="894907" y="1690688"/>
            <a:ext cx="5801784" cy="4351338"/>
          </a:xfrm>
        </p:spPr>
      </p:pic>
      <p:pic>
        <p:nvPicPr>
          <p:cNvPr id="7" name="図 6">
            <a:extLst>
              <a:ext uri="{FF2B5EF4-FFF2-40B4-BE49-F238E27FC236}">
                <a16:creationId xmlns:a16="http://schemas.microsoft.com/office/drawing/2014/main" id="{576E9DCC-51A6-414E-8E16-F4518420467D}"/>
              </a:ext>
            </a:extLst>
          </p:cNvPr>
          <p:cNvPicPr>
            <a:picLocks noChangeAspect="1"/>
          </p:cNvPicPr>
          <p:nvPr/>
        </p:nvPicPr>
        <p:blipFill>
          <a:blip r:embed="rId3"/>
          <a:stretch>
            <a:fillRect/>
          </a:stretch>
        </p:blipFill>
        <p:spPr>
          <a:xfrm>
            <a:off x="6753398" y="1168897"/>
            <a:ext cx="4961673" cy="4859175"/>
          </a:xfrm>
          <a:prstGeom prst="rect">
            <a:avLst/>
          </a:prstGeom>
        </p:spPr>
      </p:pic>
      <p:sp>
        <p:nvSpPr>
          <p:cNvPr id="3" name="スライド番号プレースホルダー 2">
            <a:extLst>
              <a:ext uri="{FF2B5EF4-FFF2-40B4-BE49-F238E27FC236}">
                <a16:creationId xmlns:a16="http://schemas.microsoft.com/office/drawing/2014/main" id="{346BA7AE-07DE-B84E-94C2-F07F813BE32C}"/>
              </a:ext>
            </a:extLst>
          </p:cNvPr>
          <p:cNvSpPr>
            <a:spLocks noGrp="1"/>
          </p:cNvSpPr>
          <p:nvPr>
            <p:ph type="sldNum" sz="quarter" idx="12"/>
          </p:nvPr>
        </p:nvSpPr>
        <p:spPr/>
        <p:txBody>
          <a:bodyPr/>
          <a:lstStyle/>
          <a:p>
            <a:fld id="{62C9BE74-AF66-FB43-BE42-3A78577E991E}" type="slidenum">
              <a:rPr kumimoji="1" lang="ja-JP" altLang="en-US" smtClean="0"/>
              <a:t>1</a:t>
            </a:fld>
            <a:endParaRPr kumimoji="1" lang="ja-JP" altLang="en-US"/>
          </a:p>
        </p:txBody>
      </p:sp>
      <p:sp>
        <p:nvSpPr>
          <p:cNvPr id="4" name="テキスト ボックス 3">
            <a:extLst>
              <a:ext uri="{FF2B5EF4-FFF2-40B4-BE49-F238E27FC236}">
                <a16:creationId xmlns:a16="http://schemas.microsoft.com/office/drawing/2014/main" id="{29127392-254A-4E43-98A0-A23688A8AD58}"/>
              </a:ext>
            </a:extLst>
          </p:cNvPr>
          <p:cNvSpPr txBox="1"/>
          <p:nvPr/>
        </p:nvSpPr>
        <p:spPr>
          <a:xfrm>
            <a:off x="6775169" y="6106885"/>
            <a:ext cx="3490059" cy="369332"/>
          </a:xfrm>
          <a:prstGeom prst="rect">
            <a:avLst/>
          </a:prstGeom>
          <a:noFill/>
        </p:spPr>
        <p:txBody>
          <a:bodyPr wrap="square" rtlCol="0">
            <a:spAutoFit/>
          </a:bodyPr>
          <a:lstStyle/>
          <a:p>
            <a:r>
              <a:rPr kumimoji="1" lang="ja-JP" altLang="en-US"/>
              <a:t>額縁に入れて飾っています．</a:t>
            </a:r>
          </a:p>
        </p:txBody>
      </p:sp>
      <p:sp>
        <p:nvSpPr>
          <p:cNvPr id="6" name="テキスト ボックス 5">
            <a:extLst>
              <a:ext uri="{FF2B5EF4-FFF2-40B4-BE49-F238E27FC236}">
                <a16:creationId xmlns:a16="http://schemas.microsoft.com/office/drawing/2014/main" id="{0161D39B-8ADD-3145-B566-4F21C5B6B922}"/>
              </a:ext>
            </a:extLst>
          </p:cNvPr>
          <p:cNvSpPr txBox="1"/>
          <p:nvPr/>
        </p:nvSpPr>
        <p:spPr>
          <a:xfrm>
            <a:off x="894907" y="6042026"/>
            <a:ext cx="4994264" cy="369332"/>
          </a:xfrm>
          <a:prstGeom prst="rect">
            <a:avLst/>
          </a:prstGeom>
          <a:noFill/>
        </p:spPr>
        <p:txBody>
          <a:bodyPr wrap="square" rtlCol="0">
            <a:spAutoFit/>
          </a:bodyPr>
          <a:lstStyle/>
          <a:p>
            <a:r>
              <a:rPr kumimoji="1" lang="ja-JP" altLang="en-US"/>
              <a:t>私と小田部先生と馬渡様の分，３枚．</a:t>
            </a:r>
          </a:p>
        </p:txBody>
      </p:sp>
      <p:sp>
        <p:nvSpPr>
          <p:cNvPr id="8" name="フッター プレースホルダー 7">
            <a:extLst>
              <a:ext uri="{FF2B5EF4-FFF2-40B4-BE49-F238E27FC236}">
                <a16:creationId xmlns:a16="http://schemas.microsoft.com/office/drawing/2014/main" id="{4AD00D87-EE38-B141-8B71-79D3E865070C}"/>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8312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0BD3A-CECA-D046-8A96-DFB702D254CD}"/>
              </a:ext>
            </a:extLst>
          </p:cNvPr>
          <p:cNvSpPr>
            <a:spLocks noGrp="1"/>
          </p:cNvSpPr>
          <p:nvPr>
            <p:ph type="title"/>
          </p:nvPr>
        </p:nvSpPr>
        <p:spPr>
          <a:xfrm>
            <a:off x="391885" y="332468"/>
            <a:ext cx="6814457" cy="1130226"/>
          </a:xfrm>
        </p:spPr>
        <p:txBody>
          <a:bodyPr>
            <a:normAutofit/>
          </a:bodyPr>
          <a:lstStyle/>
          <a:p>
            <a:r>
              <a:rPr kumimoji="1" lang="en-US" altLang="ja-JP" sz="3600" b="1" dirty="0"/>
              <a:t>JPSJ Papers of Editors’ choice</a:t>
            </a:r>
            <a:endParaRPr kumimoji="1" lang="ja-JP" altLang="en-US" sz="3600" b="1"/>
          </a:p>
        </p:txBody>
      </p:sp>
      <p:sp>
        <p:nvSpPr>
          <p:cNvPr id="3" name="コンテンツ プレースホルダー 2">
            <a:extLst>
              <a:ext uri="{FF2B5EF4-FFF2-40B4-BE49-F238E27FC236}">
                <a16:creationId xmlns:a16="http://schemas.microsoft.com/office/drawing/2014/main" id="{2D51B00D-5D04-074F-B0B8-C69D834EB68C}"/>
              </a:ext>
            </a:extLst>
          </p:cNvPr>
          <p:cNvSpPr>
            <a:spLocks noGrp="1"/>
          </p:cNvSpPr>
          <p:nvPr>
            <p:ph idx="1"/>
          </p:nvPr>
        </p:nvSpPr>
        <p:spPr>
          <a:xfrm>
            <a:off x="612420" y="1249886"/>
            <a:ext cx="4580469" cy="906288"/>
          </a:xfrm>
        </p:spPr>
        <p:txBody>
          <a:bodyPr>
            <a:normAutofit/>
          </a:bodyPr>
          <a:lstStyle/>
          <a:p>
            <a:r>
              <a:rPr lang="ja-JP" altLang="en-US" sz="2400"/>
              <a:t>４月末ごろに</a:t>
            </a:r>
            <a:r>
              <a:rPr lang="en-US" altLang="ja-JP" sz="2400" dirty="0"/>
              <a:t>published</a:t>
            </a:r>
          </a:p>
          <a:p>
            <a:r>
              <a:rPr lang="ja-JP" altLang="en-US" sz="2400"/>
              <a:t>５月中旬ごろに受賞の連絡</a:t>
            </a:r>
            <a:endParaRPr kumimoji="1" lang="ja-JP" altLang="en-US" sz="2400"/>
          </a:p>
        </p:txBody>
      </p:sp>
      <p:sp>
        <p:nvSpPr>
          <p:cNvPr id="4" name="テキスト ボックス 3">
            <a:extLst>
              <a:ext uri="{FF2B5EF4-FFF2-40B4-BE49-F238E27FC236}">
                <a16:creationId xmlns:a16="http://schemas.microsoft.com/office/drawing/2014/main" id="{D5202610-C806-0A4E-979B-B3192631475C}"/>
              </a:ext>
            </a:extLst>
          </p:cNvPr>
          <p:cNvSpPr txBox="1"/>
          <p:nvPr/>
        </p:nvSpPr>
        <p:spPr>
          <a:xfrm>
            <a:off x="5625912" y="1264264"/>
            <a:ext cx="6289470" cy="5170646"/>
          </a:xfrm>
          <a:prstGeom prst="rect">
            <a:avLst/>
          </a:prstGeom>
          <a:solidFill>
            <a:schemeClr val="accent4">
              <a:lumMod val="20000"/>
              <a:lumOff val="80000"/>
            </a:schemeClr>
          </a:solidFill>
          <a:ln>
            <a:solidFill>
              <a:schemeClr val="accent1"/>
            </a:solidFill>
          </a:ln>
        </p:spPr>
        <p:txBody>
          <a:bodyPr wrap="square" rtlCol="0">
            <a:spAutoFit/>
          </a:bodyPr>
          <a:lstStyle/>
          <a:p>
            <a:endParaRPr lang="en-US" altLang="ja-JP" sz="1100" dirty="0"/>
          </a:p>
          <a:p>
            <a:r>
              <a:rPr lang="ja-JP" altLang="en-US" sz="1100"/>
              <a:t>松野　哲也 様</a:t>
            </a:r>
          </a:p>
          <a:p>
            <a:endParaRPr lang="ja-JP" altLang="en-US" sz="1100"/>
          </a:p>
          <a:p>
            <a:r>
              <a:rPr lang="en-US" altLang="ja-JP" sz="1100" dirty="0"/>
              <a:t>JPSJ</a:t>
            </a:r>
            <a:r>
              <a:rPr lang="ja-JP" altLang="en-US" sz="1100"/>
              <a:t>に掲載の貴論文</a:t>
            </a:r>
          </a:p>
          <a:p>
            <a:endParaRPr lang="ja-JP" altLang="en-US" sz="1100"/>
          </a:p>
          <a:p>
            <a:r>
              <a:rPr lang="ja-JP" altLang="en-US" sz="1100"/>
              <a:t>論文番号：</a:t>
            </a:r>
            <a:r>
              <a:rPr lang="en-US" altLang="ja-JP" sz="1100" dirty="0"/>
              <a:t>69541</a:t>
            </a:r>
          </a:p>
          <a:p>
            <a:endParaRPr lang="en-US" altLang="ja-JP" sz="1100" dirty="0"/>
          </a:p>
          <a:p>
            <a:r>
              <a:rPr lang="en-US" altLang="ja-JP" sz="1100" dirty="0"/>
              <a:t>Title: Explicit Integrators Based on a Bipartite Lattice and a Pair of Affine Transformations to Solve Quantum Equations with Gauge Fields</a:t>
            </a:r>
          </a:p>
          <a:p>
            <a:endParaRPr lang="en-US" altLang="ja-JP" sz="1100" dirty="0"/>
          </a:p>
          <a:p>
            <a:r>
              <a:rPr lang="en-US" altLang="ja-JP" sz="1100" dirty="0"/>
              <a:t>Author(s): Tetsuya </a:t>
            </a:r>
            <a:r>
              <a:rPr lang="en-US" altLang="ja-JP" sz="1100" dirty="0" err="1"/>
              <a:t>Matsuno</a:t>
            </a:r>
            <a:r>
              <a:rPr lang="en-US" altLang="ja-JP" sz="1100" dirty="0"/>
              <a:t>, Edmund Soji </a:t>
            </a:r>
            <a:r>
              <a:rPr lang="en-US" altLang="ja-JP" sz="1100" dirty="0" err="1"/>
              <a:t>Otabe</a:t>
            </a:r>
            <a:r>
              <a:rPr lang="en-US" altLang="ja-JP" sz="1100" dirty="0"/>
              <a:t>, </a:t>
            </a:r>
            <a:r>
              <a:rPr lang="en-US" altLang="ja-JP" sz="1100" dirty="0" err="1"/>
              <a:t>Yasunori</a:t>
            </a:r>
            <a:r>
              <a:rPr lang="en-US" altLang="ja-JP" sz="1100" dirty="0"/>
              <a:t> </a:t>
            </a:r>
            <a:r>
              <a:rPr lang="en-US" altLang="ja-JP" sz="1100" dirty="0" err="1"/>
              <a:t>Mawatari</a:t>
            </a:r>
            <a:endParaRPr lang="en-US" altLang="ja-JP" sz="1100" dirty="0"/>
          </a:p>
          <a:p>
            <a:endParaRPr lang="en-US" altLang="ja-JP" sz="1100" dirty="0"/>
          </a:p>
          <a:p>
            <a:r>
              <a:rPr lang="en-US" altLang="ja-JP" sz="1100" dirty="0"/>
              <a:t>https://</a:t>
            </a:r>
            <a:r>
              <a:rPr lang="en-US" altLang="ja-JP" sz="1100" dirty="0" err="1"/>
              <a:t>doi.org</a:t>
            </a:r>
            <a:r>
              <a:rPr lang="en-US" altLang="ja-JP" sz="1100" dirty="0"/>
              <a:t>/10.7566/JPSJ.89.054006</a:t>
            </a:r>
          </a:p>
          <a:p>
            <a:endParaRPr lang="en-US" altLang="ja-JP" sz="1100" dirty="0"/>
          </a:p>
          <a:p>
            <a:r>
              <a:rPr lang="ja-JP" altLang="en-US" sz="1100"/>
              <a:t>は、</a:t>
            </a:r>
            <a:r>
              <a:rPr lang="en-US" altLang="ja-JP" sz="1100" dirty="0"/>
              <a:t>JPSJ</a:t>
            </a:r>
            <a:r>
              <a:rPr lang="ja-JP" altLang="en-US" sz="1100"/>
              <a:t>編集委員会において、</a:t>
            </a:r>
            <a:r>
              <a:rPr lang="en-US" altLang="ja-JP" sz="1100" dirty="0"/>
              <a:t>'Papers of Editors' Choice'</a:t>
            </a:r>
            <a:r>
              <a:rPr lang="ja-JP" altLang="en-US" sz="1100"/>
              <a:t>に選ばれました。</a:t>
            </a:r>
          </a:p>
          <a:p>
            <a:endParaRPr lang="ja-JP" altLang="en-US" sz="1100"/>
          </a:p>
          <a:p>
            <a:r>
              <a:rPr lang="en-US" altLang="ja-JP" sz="1100" dirty="0"/>
              <a:t>JPSJ</a:t>
            </a:r>
            <a:r>
              <a:rPr lang="ja-JP" altLang="en-US" sz="1100"/>
              <a:t>編集委員会が推薦する注目論文として、</a:t>
            </a:r>
            <a:r>
              <a:rPr lang="en-US" altLang="ja-JP" sz="1100" dirty="0"/>
              <a:t>JPSJ website</a:t>
            </a:r>
            <a:r>
              <a:rPr lang="ja-JP" altLang="en-US" sz="1100"/>
              <a:t>のトップページにて論文タ イトル、著者名を明記し、アブストラクトページへの直接リンクを張ります。</a:t>
            </a:r>
          </a:p>
          <a:p>
            <a:endParaRPr lang="ja-JP" altLang="en-US" sz="1100"/>
          </a:p>
          <a:p>
            <a:r>
              <a:rPr lang="ja-JP" altLang="en-US" sz="1100"/>
              <a:t>共著者や関係者の皆様にもよろしくお伝え頂ければ幸いです。所属機関のホームペー ジのニュース欄への掲載等も歓迎いたします。追って著者の皆様分、表彰状をご送付 いたします。</a:t>
            </a:r>
          </a:p>
          <a:p>
            <a:endParaRPr lang="ja-JP" altLang="en-US" sz="1100"/>
          </a:p>
          <a:p>
            <a:r>
              <a:rPr lang="ja-JP" altLang="en-US" sz="1100"/>
              <a:t>（表彰状は</a:t>
            </a:r>
            <a:r>
              <a:rPr lang="en-US" altLang="ja-JP" sz="1100" dirty="0"/>
              <a:t>6</a:t>
            </a:r>
            <a:r>
              <a:rPr lang="ja-JP" altLang="en-US" sz="1100"/>
              <a:t>月に入ってからの送付になりますのでご了承ください）</a:t>
            </a:r>
          </a:p>
          <a:p>
            <a:endParaRPr lang="ja-JP" altLang="en-US" sz="1100"/>
          </a:p>
          <a:p>
            <a:r>
              <a:rPr lang="ja-JP" altLang="en-US" sz="1100"/>
              <a:t>今後も、物理学の発展に大きく寄与する論文のご投稿を、何卒宜しくお願い申し上げ ます。</a:t>
            </a:r>
          </a:p>
          <a:p>
            <a:endParaRPr lang="ja-JP" altLang="en-US" sz="1100"/>
          </a:p>
          <a:p>
            <a:r>
              <a:rPr lang="en-US" altLang="ja-JP" sz="1100" dirty="0"/>
              <a:t>JPSJ</a:t>
            </a:r>
            <a:r>
              <a:rPr lang="ja-JP" altLang="en-US" sz="1100"/>
              <a:t>編集委員長</a:t>
            </a:r>
          </a:p>
          <a:p>
            <a:endParaRPr lang="ja-JP" altLang="en-US" sz="1100"/>
          </a:p>
          <a:p>
            <a:r>
              <a:rPr lang="ja-JP" altLang="en-US" sz="1100"/>
              <a:t>宮下　精二</a:t>
            </a:r>
            <a:endParaRPr lang="en-US" altLang="ja-JP" sz="1100" dirty="0"/>
          </a:p>
          <a:p>
            <a:endParaRPr lang="ja-JP" altLang="en-US" sz="1100"/>
          </a:p>
        </p:txBody>
      </p:sp>
      <p:pic>
        <p:nvPicPr>
          <p:cNvPr id="6" name="図 5">
            <a:extLst>
              <a:ext uri="{FF2B5EF4-FFF2-40B4-BE49-F238E27FC236}">
                <a16:creationId xmlns:a16="http://schemas.microsoft.com/office/drawing/2014/main" id="{B3C58F3F-6107-A941-9DFA-CD5884882C2F}"/>
              </a:ext>
            </a:extLst>
          </p:cNvPr>
          <p:cNvPicPr>
            <a:picLocks noChangeAspect="1"/>
          </p:cNvPicPr>
          <p:nvPr/>
        </p:nvPicPr>
        <p:blipFill>
          <a:blip r:embed="rId2"/>
          <a:stretch>
            <a:fillRect/>
          </a:stretch>
        </p:blipFill>
        <p:spPr>
          <a:xfrm>
            <a:off x="50893" y="2077151"/>
            <a:ext cx="5620348" cy="4449442"/>
          </a:xfrm>
          <a:prstGeom prst="rect">
            <a:avLst/>
          </a:prstGeom>
        </p:spPr>
      </p:pic>
      <p:sp>
        <p:nvSpPr>
          <p:cNvPr id="7" name="テキスト ボックス 6">
            <a:extLst>
              <a:ext uri="{FF2B5EF4-FFF2-40B4-BE49-F238E27FC236}">
                <a16:creationId xmlns:a16="http://schemas.microsoft.com/office/drawing/2014/main" id="{C2D03831-66FC-3748-AF27-99A7BC08D438}"/>
              </a:ext>
            </a:extLst>
          </p:cNvPr>
          <p:cNvSpPr txBox="1"/>
          <p:nvPr/>
        </p:nvSpPr>
        <p:spPr>
          <a:xfrm>
            <a:off x="7908324" y="518984"/>
            <a:ext cx="3671256" cy="1477328"/>
          </a:xfrm>
          <a:prstGeom prst="rect">
            <a:avLst/>
          </a:prstGeom>
          <a:solidFill>
            <a:schemeClr val="accent6">
              <a:lumMod val="20000"/>
              <a:lumOff val="80000"/>
            </a:schemeClr>
          </a:solidFill>
        </p:spPr>
        <p:txBody>
          <a:bodyPr wrap="square" rtlCol="0">
            <a:spAutoFit/>
          </a:bodyPr>
          <a:lstStyle/>
          <a:p>
            <a:endParaRPr kumimoji="1" lang="en-US" altLang="ja-JP" dirty="0"/>
          </a:p>
          <a:p>
            <a:r>
              <a:rPr kumimoji="1" lang="ja-JP" altLang="en-US"/>
              <a:t>遠隔授業の準備に明け暮れていてヘトヘトな時に，</a:t>
            </a:r>
            <a:endParaRPr lang="en-US" altLang="ja-JP" dirty="0"/>
          </a:p>
          <a:p>
            <a:r>
              <a:rPr kumimoji="1" lang="ja-JP" altLang="en-US"/>
              <a:t>突然メールが</a:t>
            </a:r>
            <a:r>
              <a:rPr kumimoji="1" lang="en-US" altLang="ja-JP" dirty="0"/>
              <a:t>(^^)</a:t>
            </a:r>
            <a:r>
              <a:rPr kumimoji="1" lang="ja-JP" altLang="en-US"/>
              <a:t>！</a:t>
            </a:r>
            <a:endParaRPr kumimoji="1" lang="en-US" altLang="ja-JP" dirty="0"/>
          </a:p>
          <a:p>
            <a:endParaRPr kumimoji="1" lang="ja-JP" altLang="en-US"/>
          </a:p>
        </p:txBody>
      </p:sp>
      <p:sp>
        <p:nvSpPr>
          <p:cNvPr id="5" name="スライド番号プレースホルダー 4">
            <a:extLst>
              <a:ext uri="{FF2B5EF4-FFF2-40B4-BE49-F238E27FC236}">
                <a16:creationId xmlns:a16="http://schemas.microsoft.com/office/drawing/2014/main" id="{68DE7173-C5C5-254A-AFBB-BBE78EBCFE1D}"/>
              </a:ext>
            </a:extLst>
          </p:cNvPr>
          <p:cNvSpPr>
            <a:spLocks noGrp="1"/>
          </p:cNvSpPr>
          <p:nvPr>
            <p:ph type="sldNum" sz="quarter" idx="12"/>
          </p:nvPr>
        </p:nvSpPr>
        <p:spPr/>
        <p:txBody>
          <a:bodyPr/>
          <a:lstStyle/>
          <a:p>
            <a:fld id="{62C9BE74-AF66-FB43-BE42-3A78577E991E}" type="slidenum">
              <a:rPr kumimoji="1" lang="ja-JP" altLang="en-US" smtClean="0"/>
              <a:t>2</a:t>
            </a:fld>
            <a:endParaRPr kumimoji="1" lang="ja-JP" altLang="en-US"/>
          </a:p>
        </p:txBody>
      </p:sp>
      <p:sp>
        <p:nvSpPr>
          <p:cNvPr id="8" name="フッター プレースホルダー 7">
            <a:extLst>
              <a:ext uri="{FF2B5EF4-FFF2-40B4-BE49-F238E27FC236}">
                <a16:creationId xmlns:a16="http://schemas.microsoft.com/office/drawing/2014/main" id="{9DD1F8F4-E6DA-3047-AF40-51A861B8D886}"/>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189862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3">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15">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8935F7F2-CBF7-A044-92CB-A4561B31570C}"/>
              </a:ext>
            </a:extLst>
          </p:cNvPr>
          <p:cNvSpPr>
            <a:spLocks noGrp="1"/>
          </p:cNvSpPr>
          <p:nvPr>
            <p:ph type="title"/>
          </p:nvPr>
        </p:nvSpPr>
        <p:spPr>
          <a:xfrm>
            <a:off x="841248" y="510047"/>
            <a:ext cx="3300984" cy="1645920"/>
          </a:xfrm>
        </p:spPr>
        <p:txBody>
          <a:bodyPr>
            <a:normAutofit/>
          </a:bodyPr>
          <a:lstStyle/>
          <a:p>
            <a:r>
              <a:rPr lang="ja-JP" altLang="en-US" sz="2400" b="1"/>
              <a:t>量子化磁束動力学</a:t>
            </a:r>
            <a:br>
              <a:rPr lang="en-US" altLang="ja-JP" sz="2400" b="1" dirty="0"/>
            </a:br>
            <a:r>
              <a:rPr lang="ja-JP" altLang="en-US" sz="2400" b="1"/>
              <a:t>シミュレーション</a:t>
            </a:r>
            <a:br>
              <a:rPr lang="en-US" altLang="ja-JP" sz="2400" b="1" dirty="0"/>
            </a:br>
            <a:r>
              <a:rPr lang="ja-JP" altLang="en-US" sz="2400" b="1"/>
              <a:t>研究グループに感謝</a:t>
            </a:r>
            <a:endParaRPr kumimoji="1" lang="ja-JP" altLang="en-US" sz="2400" b="1"/>
          </a:p>
        </p:txBody>
      </p:sp>
      <p:sp>
        <p:nvSpPr>
          <p:cNvPr id="49" name="Rectangle 1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1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B9688188-DC7F-504A-98E5-BF8B695F6880}"/>
              </a:ext>
            </a:extLst>
          </p:cNvPr>
          <p:cNvSpPr>
            <a:spLocks noGrp="1"/>
          </p:cNvSpPr>
          <p:nvPr>
            <p:ph idx="1"/>
          </p:nvPr>
        </p:nvSpPr>
        <p:spPr>
          <a:xfrm>
            <a:off x="4581144" y="510047"/>
            <a:ext cx="7001576" cy="1645920"/>
          </a:xfrm>
        </p:spPr>
        <p:txBody>
          <a:bodyPr anchor="ctr">
            <a:normAutofit/>
          </a:bodyPr>
          <a:lstStyle/>
          <a:p>
            <a:r>
              <a:rPr kumimoji="1" lang="ja-JP" altLang="en-US" sz="1800"/>
              <a:t>小田部先生，馬渡様，</a:t>
            </a:r>
            <a:br>
              <a:rPr kumimoji="1" lang="en-US" altLang="ja-JP" sz="1800" dirty="0"/>
            </a:br>
            <a:r>
              <a:rPr kumimoji="1" lang="ja-JP" altLang="en-US" sz="1800"/>
              <a:t>および量子化磁束動力学シミュレーション研究グループの</a:t>
            </a:r>
            <a:r>
              <a:rPr lang="ja-JP" altLang="en-US" sz="1800"/>
              <a:t>皆様，どうも有難うございました．</a:t>
            </a:r>
            <a:endParaRPr kumimoji="1" lang="en-US" altLang="ja-JP" sz="1800" dirty="0"/>
          </a:p>
        </p:txBody>
      </p:sp>
      <p:pic>
        <p:nvPicPr>
          <p:cNvPr id="5" name="図 4">
            <a:extLst>
              <a:ext uri="{FF2B5EF4-FFF2-40B4-BE49-F238E27FC236}">
                <a16:creationId xmlns:a16="http://schemas.microsoft.com/office/drawing/2014/main" id="{23B509BD-B2B9-7F45-A3B1-D1D9B6202180}"/>
              </a:ext>
            </a:extLst>
          </p:cNvPr>
          <p:cNvPicPr>
            <a:picLocks noChangeAspect="1"/>
          </p:cNvPicPr>
          <p:nvPr/>
        </p:nvPicPr>
        <p:blipFill rotWithShape="1">
          <a:blip r:embed="rId2"/>
          <a:srcRect l="5201" r="3" b="3"/>
          <a:stretch/>
        </p:blipFill>
        <p:spPr>
          <a:xfrm>
            <a:off x="4382645" y="2606462"/>
            <a:ext cx="3584448" cy="3639312"/>
          </a:xfrm>
          <a:prstGeom prst="rect">
            <a:avLst/>
          </a:prstGeom>
        </p:spPr>
      </p:pic>
      <p:pic>
        <p:nvPicPr>
          <p:cNvPr id="9" name="図 8">
            <a:extLst>
              <a:ext uri="{FF2B5EF4-FFF2-40B4-BE49-F238E27FC236}">
                <a16:creationId xmlns:a16="http://schemas.microsoft.com/office/drawing/2014/main" id="{E68B899C-97CC-F64C-BF02-A6983BF27F03}"/>
              </a:ext>
            </a:extLst>
          </p:cNvPr>
          <p:cNvPicPr>
            <a:picLocks noChangeAspect="1"/>
          </p:cNvPicPr>
          <p:nvPr/>
        </p:nvPicPr>
        <p:blipFill rotWithShape="1">
          <a:blip r:embed="rId3"/>
          <a:srcRect l="4955" r="-3" b="-3"/>
          <a:stretch/>
        </p:blipFill>
        <p:spPr>
          <a:xfrm>
            <a:off x="589642" y="2606462"/>
            <a:ext cx="3584448" cy="3639312"/>
          </a:xfrm>
          <a:prstGeom prst="rect">
            <a:avLst/>
          </a:prstGeom>
        </p:spPr>
      </p:pic>
      <p:pic>
        <p:nvPicPr>
          <p:cNvPr id="7" name="図 6">
            <a:extLst>
              <a:ext uri="{FF2B5EF4-FFF2-40B4-BE49-F238E27FC236}">
                <a16:creationId xmlns:a16="http://schemas.microsoft.com/office/drawing/2014/main" id="{2B97CAC9-3082-1E4D-B4C8-E5F93F8673AB}"/>
              </a:ext>
            </a:extLst>
          </p:cNvPr>
          <p:cNvPicPr>
            <a:picLocks noChangeAspect="1"/>
          </p:cNvPicPr>
          <p:nvPr/>
        </p:nvPicPr>
        <p:blipFill rotWithShape="1">
          <a:blip r:embed="rId4"/>
          <a:srcRect l="26519" r="7985" b="3"/>
          <a:stretch/>
        </p:blipFill>
        <p:spPr>
          <a:xfrm>
            <a:off x="8137415" y="2606462"/>
            <a:ext cx="3584448" cy="3639312"/>
          </a:xfrm>
          <a:prstGeom prst="rect">
            <a:avLst/>
          </a:prstGeom>
        </p:spPr>
      </p:pic>
      <p:sp>
        <p:nvSpPr>
          <p:cNvPr id="4" name="スライド番号プレースホルダー 3">
            <a:extLst>
              <a:ext uri="{FF2B5EF4-FFF2-40B4-BE49-F238E27FC236}">
                <a16:creationId xmlns:a16="http://schemas.microsoft.com/office/drawing/2014/main" id="{3C782DF2-1E06-734B-A84B-AD9FB712BF01}"/>
              </a:ext>
            </a:extLst>
          </p:cNvPr>
          <p:cNvSpPr>
            <a:spLocks noGrp="1"/>
          </p:cNvSpPr>
          <p:nvPr>
            <p:ph type="sldNum" sz="quarter" idx="12"/>
          </p:nvPr>
        </p:nvSpPr>
        <p:spPr/>
        <p:txBody>
          <a:bodyPr/>
          <a:lstStyle/>
          <a:p>
            <a:fld id="{62C9BE74-AF66-FB43-BE42-3A78577E991E}" type="slidenum">
              <a:rPr kumimoji="1" lang="ja-JP" altLang="en-US" smtClean="0"/>
              <a:t>3</a:t>
            </a:fld>
            <a:endParaRPr kumimoji="1" lang="ja-JP" altLang="en-US"/>
          </a:p>
        </p:txBody>
      </p:sp>
      <p:sp>
        <p:nvSpPr>
          <p:cNvPr id="6" name="フッター プレースホルダー 5">
            <a:extLst>
              <a:ext uri="{FF2B5EF4-FFF2-40B4-BE49-F238E27FC236}">
                <a16:creationId xmlns:a16="http://schemas.microsoft.com/office/drawing/2014/main" id="{36D9A01A-F081-434F-9355-20D27D748A9A}"/>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218127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a:extLst>
              <a:ext uri="{FF2B5EF4-FFF2-40B4-BE49-F238E27FC236}">
                <a16:creationId xmlns:a16="http://schemas.microsoft.com/office/drawing/2014/main" id="{9E443139-CC78-0A43-99FD-54F68F8A94C8}"/>
              </a:ext>
            </a:extLst>
          </p:cNvPr>
          <p:cNvPicPr>
            <a:picLocks noChangeAspect="1"/>
          </p:cNvPicPr>
          <p:nvPr/>
        </p:nvPicPr>
        <p:blipFill rotWithShape="1">
          <a:blip r:embed="rId2"/>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図 8">
            <a:extLst>
              <a:ext uri="{FF2B5EF4-FFF2-40B4-BE49-F238E27FC236}">
                <a16:creationId xmlns:a16="http://schemas.microsoft.com/office/drawing/2014/main" id="{B9B37C84-6FD0-BB42-952B-6DC86B08AD3E}"/>
              </a:ext>
            </a:extLst>
          </p:cNvPr>
          <p:cNvPicPr>
            <a:picLocks noChangeAspect="1"/>
          </p:cNvPicPr>
          <p:nvPr/>
        </p:nvPicPr>
        <p:blipFill rotWithShape="1">
          <a:blip r:embed="rId3"/>
          <a:srcRect r="14444"/>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図 10">
            <a:extLst>
              <a:ext uri="{FF2B5EF4-FFF2-40B4-BE49-F238E27FC236}">
                <a16:creationId xmlns:a16="http://schemas.microsoft.com/office/drawing/2014/main" id="{F4669D4C-849C-1946-8739-F3AE129E97B5}"/>
              </a:ext>
            </a:extLst>
          </p:cNvPr>
          <p:cNvPicPr>
            <a:picLocks noChangeAspect="1"/>
          </p:cNvPicPr>
          <p:nvPr/>
        </p:nvPicPr>
        <p:blipFill rotWithShape="1">
          <a:blip r:embed="rId4"/>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6" name="Freeform: Shape 17">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19">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F3CFB668-AA84-2E4E-98D0-473E801951D8}"/>
              </a:ext>
            </a:extLst>
          </p:cNvPr>
          <p:cNvSpPr>
            <a:spLocks noGrp="1"/>
          </p:cNvSpPr>
          <p:nvPr>
            <p:ph type="title"/>
          </p:nvPr>
        </p:nvSpPr>
        <p:spPr>
          <a:xfrm>
            <a:off x="448056" y="685800"/>
            <a:ext cx="2807208" cy="1325563"/>
          </a:xfrm>
        </p:spPr>
        <p:txBody>
          <a:bodyPr>
            <a:normAutofit fontScale="90000"/>
          </a:bodyPr>
          <a:lstStyle/>
          <a:p>
            <a:r>
              <a:rPr kumimoji="1" lang="ja-JP" altLang="en-US" sz="2400" b="1"/>
              <a:t>世の中は</a:t>
            </a:r>
            <a:br>
              <a:rPr kumimoji="1" lang="en-US" altLang="ja-JP" sz="2400" b="1" dirty="0"/>
            </a:br>
            <a:r>
              <a:rPr kumimoji="1" lang="ja-JP" altLang="en-US" sz="2400" b="1"/>
              <a:t>新型コロナで</a:t>
            </a:r>
            <a:br>
              <a:rPr kumimoji="1" lang="en-US" altLang="ja-JP" sz="2400" b="1" dirty="0"/>
            </a:br>
            <a:r>
              <a:rPr kumimoji="1" lang="ja-JP" altLang="en-US" sz="2400" b="1"/>
              <a:t>盛り上がっている</a:t>
            </a:r>
            <a:br>
              <a:rPr kumimoji="1" lang="en-US" altLang="ja-JP" sz="2400" b="1" dirty="0"/>
            </a:br>
            <a:r>
              <a:rPr kumimoji="1" lang="ja-JP" altLang="en-US" sz="2400" b="1"/>
              <a:t>真っ最中</a:t>
            </a:r>
          </a:p>
        </p:txBody>
      </p:sp>
      <p:sp>
        <p:nvSpPr>
          <p:cNvPr id="38" name="Rectangle 2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2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9D584002-027E-5245-A333-2732FE983414}"/>
              </a:ext>
            </a:extLst>
          </p:cNvPr>
          <p:cNvSpPr>
            <a:spLocks noGrp="1"/>
          </p:cNvSpPr>
          <p:nvPr>
            <p:ph idx="1"/>
          </p:nvPr>
        </p:nvSpPr>
        <p:spPr>
          <a:xfrm>
            <a:off x="448056" y="2258568"/>
            <a:ext cx="2807208" cy="4161014"/>
          </a:xfrm>
        </p:spPr>
        <p:txBody>
          <a:bodyPr>
            <a:normAutofit lnSpcReduction="10000"/>
          </a:bodyPr>
          <a:lstStyle/>
          <a:p>
            <a:r>
              <a:rPr kumimoji="1" lang="ja-JP" altLang="en-US" sz="1700"/>
              <a:t>学生のいない学校</a:t>
            </a:r>
            <a:endParaRPr kumimoji="1" lang="en-US" altLang="ja-JP" sz="1700" dirty="0"/>
          </a:p>
          <a:p>
            <a:r>
              <a:rPr kumimoji="1" lang="ja-JP" altLang="en-US" sz="1700"/>
              <a:t>桜やつつじが綺麗でしたが何人の学生がこれを観たでしょうか．</a:t>
            </a:r>
            <a:endParaRPr kumimoji="1" lang="en-US" altLang="ja-JP" sz="1700" dirty="0"/>
          </a:p>
          <a:p>
            <a:r>
              <a:rPr lang="ja-JP" altLang="en-US" sz="1700"/>
              <a:t>オンライン授業の準備はかなり大変であることがわかりました．</a:t>
            </a:r>
            <a:endParaRPr lang="en-US" altLang="ja-JP" sz="1700" dirty="0"/>
          </a:p>
          <a:p>
            <a:r>
              <a:rPr lang="ja-JP" altLang="en-US" sz="1700"/>
              <a:t>いろいろな</a:t>
            </a:r>
            <a:r>
              <a:rPr kumimoji="1" lang="ja-JP" altLang="en-US" sz="1700"/>
              <a:t>ツールの便利さを知りました．平常状態に戻っても活用していきたいです．</a:t>
            </a:r>
            <a:endParaRPr kumimoji="1" lang="en-US" altLang="ja-JP" sz="1700" dirty="0"/>
          </a:p>
          <a:p>
            <a:r>
              <a:rPr kumimoji="1" lang="ja-JP" altLang="en-US" sz="1700"/>
              <a:t>本校卒業式も大学入学式も経験していない，本校から大学への編入生たちは元気かな？</a:t>
            </a:r>
            <a:br>
              <a:rPr kumimoji="1" lang="en-US" altLang="ja-JP" sz="1700" dirty="0"/>
            </a:br>
            <a:endParaRPr kumimoji="1" lang="ja-JP" altLang="en-US" sz="1700"/>
          </a:p>
        </p:txBody>
      </p:sp>
      <p:pic>
        <p:nvPicPr>
          <p:cNvPr id="5" name="図 4">
            <a:extLst>
              <a:ext uri="{FF2B5EF4-FFF2-40B4-BE49-F238E27FC236}">
                <a16:creationId xmlns:a16="http://schemas.microsoft.com/office/drawing/2014/main" id="{BDEA892D-925B-1F4D-857B-F2393CF20C8D}"/>
              </a:ext>
            </a:extLst>
          </p:cNvPr>
          <p:cNvPicPr>
            <a:picLocks noChangeAspect="1"/>
          </p:cNvPicPr>
          <p:nvPr/>
        </p:nvPicPr>
        <p:blipFill rotWithShape="1">
          <a:blip r:embed="rId5"/>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4" name="スライド番号プレースホルダー 3">
            <a:extLst>
              <a:ext uri="{FF2B5EF4-FFF2-40B4-BE49-F238E27FC236}">
                <a16:creationId xmlns:a16="http://schemas.microsoft.com/office/drawing/2014/main" id="{9F0C4FA2-BE4B-0247-90EA-74419B4D5948}"/>
              </a:ext>
            </a:extLst>
          </p:cNvPr>
          <p:cNvSpPr>
            <a:spLocks noGrp="1"/>
          </p:cNvSpPr>
          <p:nvPr>
            <p:ph type="sldNum" sz="quarter" idx="12"/>
          </p:nvPr>
        </p:nvSpPr>
        <p:spPr/>
        <p:txBody>
          <a:bodyPr/>
          <a:lstStyle/>
          <a:p>
            <a:fld id="{62C9BE74-AF66-FB43-BE42-3A78577E991E}" type="slidenum">
              <a:rPr kumimoji="1" lang="ja-JP" altLang="en-US" smtClean="0"/>
              <a:t>4</a:t>
            </a:fld>
            <a:endParaRPr kumimoji="1" lang="ja-JP" altLang="en-US"/>
          </a:p>
        </p:txBody>
      </p:sp>
      <p:sp>
        <p:nvSpPr>
          <p:cNvPr id="6" name="フッター プレースホルダー 5">
            <a:extLst>
              <a:ext uri="{FF2B5EF4-FFF2-40B4-BE49-F238E27FC236}">
                <a16:creationId xmlns:a16="http://schemas.microsoft.com/office/drawing/2014/main" id="{F8AD0D14-FE89-694A-B33C-B700ECA118F1}"/>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4209969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a:extLst>
              <a:ext uri="{FF2B5EF4-FFF2-40B4-BE49-F238E27FC236}">
                <a16:creationId xmlns:a16="http://schemas.microsoft.com/office/drawing/2014/main" id="{1455B928-5781-594C-B61D-64E3F72D231B}"/>
              </a:ext>
            </a:extLst>
          </p:cNvPr>
          <p:cNvPicPr>
            <a:picLocks noChangeAspect="1"/>
          </p:cNvPicPr>
          <p:nvPr/>
        </p:nvPicPr>
        <p:blipFill>
          <a:blip r:embed="rId2"/>
          <a:stretch>
            <a:fillRect/>
          </a:stretch>
        </p:blipFill>
        <p:spPr>
          <a:xfrm>
            <a:off x="6167683" y="277592"/>
            <a:ext cx="5708631" cy="6018136"/>
          </a:xfrm>
          <a:prstGeom prst="rect">
            <a:avLst/>
          </a:prstGeom>
        </p:spPr>
      </p:pic>
      <p:pic>
        <p:nvPicPr>
          <p:cNvPr id="5" name="コンテンツ プレースホルダー 4">
            <a:extLst>
              <a:ext uri="{FF2B5EF4-FFF2-40B4-BE49-F238E27FC236}">
                <a16:creationId xmlns:a16="http://schemas.microsoft.com/office/drawing/2014/main" id="{7D8BCA09-C0E5-9848-A5E7-733C18DFFF64}"/>
              </a:ext>
            </a:extLst>
          </p:cNvPr>
          <p:cNvPicPr>
            <a:picLocks noGrp="1" noChangeAspect="1"/>
          </p:cNvPicPr>
          <p:nvPr>
            <p:ph idx="1"/>
          </p:nvPr>
        </p:nvPicPr>
        <p:blipFill>
          <a:blip r:embed="rId3"/>
          <a:stretch>
            <a:fillRect/>
          </a:stretch>
        </p:blipFill>
        <p:spPr>
          <a:xfrm>
            <a:off x="168207" y="1309686"/>
            <a:ext cx="5926269" cy="4986044"/>
          </a:xfrm>
        </p:spPr>
      </p:pic>
      <p:sp>
        <p:nvSpPr>
          <p:cNvPr id="2" name="タイトル 1">
            <a:extLst>
              <a:ext uri="{FF2B5EF4-FFF2-40B4-BE49-F238E27FC236}">
                <a16:creationId xmlns:a16="http://schemas.microsoft.com/office/drawing/2014/main" id="{3393EEA8-75D7-044B-9FC3-7C647BB67853}"/>
              </a:ext>
            </a:extLst>
          </p:cNvPr>
          <p:cNvSpPr>
            <a:spLocks noGrp="1"/>
          </p:cNvSpPr>
          <p:nvPr>
            <p:ph type="title"/>
          </p:nvPr>
        </p:nvSpPr>
        <p:spPr>
          <a:xfrm>
            <a:off x="838200" y="181268"/>
            <a:ext cx="4216400" cy="1128417"/>
          </a:xfrm>
        </p:spPr>
        <p:txBody>
          <a:bodyPr vert="horz" lIns="91440" tIns="45720" rIns="91440" bIns="45720" rtlCol="0" anchor="ctr">
            <a:normAutofit/>
          </a:bodyPr>
          <a:lstStyle/>
          <a:p>
            <a:r>
              <a:rPr kumimoji="1" lang="ja-JP" altLang="en-US" sz="3600" b="1"/>
              <a:t>日本物理学会誌</a:t>
            </a:r>
          </a:p>
        </p:txBody>
      </p:sp>
      <p:sp>
        <p:nvSpPr>
          <p:cNvPr id="23" name="角丸四角形 22">
            <a:extLst>
              <a:ext uri="{FF2B5EF4-FFF2-40B4-BE49-F238E27FC236}">
                <a16:creationId xmlns:a16="http://schemas.microsoft.com/office/drawing/2014/main" id="{542590AC-C757-B347-9F6C-DC157254172E}"/>
              </a:ext>
            </a:extLst>
          </p:cNvPr>
          <p:cNvSpPr/>
          <p:nvPr/>
        </p:nvSpPr>
        <p:spPr>
          <a:xfrm>
            <a:off x="6932675" y="1385191"/>
            <a:ext cx="3604695" cy="45366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6F2085E3-9FBC-D74F-8CE4-3E784B627DA9}"/>
              </a:ext>
            </a:extLst>
          </p:cNvPr>
          <p:cNvSpPr>
            <a:spLocks noGrp="1"/>
          </p:cNvSpPr>
          <p:nvPr>
            <p:ph type="sldNum" sz="quarter" idx="12"/>
          </p:nvPr>
        </p:nvSpPr>
        <p:spPr/>
        <p:txBody>
          <a:bodyPr/>
          <a:lstStyle/>
          <a:p>
            <a:fld id="{62C9BE74-AF66-FB43-BE42-3A78577E991E}" type="slidenum">
              <a:rPr kumimoji="1" lang="ja-JP" altLang="en-US" smtClean="0"/>
              <a:t>5</a:t>
            </a:fld>
            <a:endParaRPr kumimoji="1" lang="ja-JP" altLang="en-US"/>
          </a:p>
        </p:txBody>
      </p:sp>
      <p:sp>
        <p:nvSpPr>
          <p:cNvPr id="4" name="フッター プレースホルダー 3">
            <a:extLst>
              <a:ext uri="{FF2B5EF4-FFF2-40B4-BE49-F238E27FC236}">
                <a16:creationId xmlns:a16="http://schemas.microsoft.com/office/drawing/2014/main" id="{503EDF8E-16D4-1046-B49B-008D0F57BBAA}"/>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207337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7">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6BE69103-63C0-634C-8B3A-45F543E8F7FC}"/>
              </a:ext>
            </a:extLst>
          </p:cNvPr>
          <p:cNvSpPr>
            <a:spLocks noGrp="1"/>
          </p:cNvSpPr>
          <p:nvPr>
            <p:ph type="title"/>
          </p:nvPr>
        </p:nvSpPr>
        <p:spPr>
          <a:xfrm>
            <a:off x="838200" y="365125"/>
            <a:ext cx="3200400" cy="1325563"/>
          </a:xfrm>
        </p:spPr>
        <p:txBody>
          <a:bodyPr vert="horz" lIns="91440" tIns="45720" rIns="91440" bIns="45720" rtlCol="0">
            <a:normAutofit/>
          </a:bodyPr>
          <a:lstStyle/>
          <a:p>
            <a:r>
              <a:rPr kumimoji="1" lang="ja-JP" altLang="en-US" sz="3200"/>
              <a:t>科学新聞？</a:t>
            </a:r>
          </a:p>
        </p:txBody>
      </p:sp>
      <p:sp>
        <p:nvSpPr>
          <p:cNvPr id="43" name="Content Placeholder 34">
            <a:extLst>
              <a:ext uri="{FF2B5EF4-FFF2-40B4-BE49-F238E27FC236}">
                <a16:creationId xmlns:a16="http://schemas.microsoft.com/office/drawing/2014/main" id="{95E72A5C-A87A-43FF-854F-C4703CC3D21C}"/>
              </a:ext>
            </a:extLst>
          </p:cNvPr>
          <p:cNvSpPr>
            <a:spLocks noGrp="1"/>
          </p:cNvSpPr>
          <p:nvPr>
            <p:ph idx="1"/>
          </p:nvPr>
        </p:nvSpPr>
        <p:spPr>
          <a:xfrm>
            <a:off x="1130360" y="1607910"/>
            <a:ext cx="3104184" cy="2452461"/>
          </a:xfrm>
          <a:ln>
            <a:solidFill>
              <a:srgbClr val="FF0000"/>
            </a:solidFill>
          </a:ln>
        </p:spPr>
        <p:txBody>
          <a:bodyPr>
            <a:normAutofit/>
          </a:bodyPr>
          <a:lstStyle/>
          <a:p>
            <a:endParaRPr lang="en-US" sz="1800" dirty="0"/>
          </a:p>
          <a:p>
            <a:r>
              <a:rPr lang="en-US" sz="1800" dirty="0" err="1"/>
              <a:t>有明高専の名前が</a:t>
            </a:r>
            <a:br>
              <a:rPr lang="en-US" sz="1800" dirty="0"/>
            </a:br>
            <a:r>
              <a:rPr lang="en-US" sz="1800" dirty="0" err="1"/>
              <a:t>目立っています</a:t>
            </a:r>
            <a:r>
              <a:rPr lang="en-US" sz="1800" dirty="0"/>
              <a:t>(^^;)</a:t>
            </a:r>
          </a:p>
          <a:p>
            <a:endParaRPr lang="en-US" sz="1800" dirty="0"/>
          </a:p>
          <a:p>
            <a:r>
              <a:rPr lang="en-US" sz="1800" dirty="0" err="1"/>
              <a:t>科学新聞なるものを</a:t>
            </a:r>
            <a:br>
              <a:rPr lang="en-US" sz="1800" dirty="0"/>
            </a:br>
            <a:r>
              <a:rPr lang="en-US" sz="1800" dirty="0" err="1"/>
              <a:t>初めて知りました</a:t>
            </a:r>
            <a:r>
              <a:rPr lang="en-US" sz="1800" dirty="0"/>
              <a:t>(^^;)</a:t>
            </a:r>
          </a:p>
        </p:txBody>
      </p:sp>
      <p:sp>
        <p:nvSpPr>
          <p:cNvPr id="42"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コンテンツ プレースホルダー 4">
            <a:extLst>
              <a:ext uri="{FF2B5EF4-FFF2-40B4-BE49-F238E27FC236}">
                <a16:creationId xmlns:a16="http://schemas.microsoft.com/office/drawing/2014/main" id="{4011FA16-6C46-374B-99C3-CFD5AC5CE545}"/>
              </a:ext>
            </a:extLst>
          </p:cNvPr>
          <p:cNvPicPr>
            <a:picLocks noChangeAspect="1"/>
          </p:cNvPicPr>
          <p:nvPr/>
        </p:nvPicPr>
        <p:blipFill rotWithShape="1">
          <a:blip r:embed="rId2"/>
          <a:srcRect r="2334"/>
          <a:stretch/>
        </p:blipFill>
        <p:spPr>
          <a:xfrm>
            <a:off x="5232393" y="954116"/>
            <a:ext cx="6536820" cy="5019776"/>
          </a:xfrm>
          <a:prstGeom prst="rect">
            <a:avLst/>
          </a:prstGeom>
        </p:spPr>
      </p:pic>
      <p:sp>
        <p:nvSpPr>
          <p:cNvPr id="6" name="角丸四角形 5">
            <a:extLst>
              <a:ext uri="{FF2B5EF4-FFF2-40B4-BE49-F238E27FC236}">
                <a16:creationId xmlns:a16="http://schemas.microsoft.com/office/drawing/2014/main" id="{A18E6A11-FDF8-D440-9A6F-6EC9383DBA6A}"/>
              </a:ext>
            </a:extLst>
          </p:cNvPr>
          <p:cNvSpPr/>
          <p:nvPr/>
        </p:nvSpPr>
        <p:spPr>
          <a:xfrm>
            <a:off x="6273800" y="647700"/>
            <a:ext cx="3263900" cy="4521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E18FF139-EFB7-9F44-9217-98A4F9F6DBA0}"/>
              </a:ext>
            </a:extLst>
          </p:cNvPr>
          <p:cNvSpPr>
            <a:spLocks noGrp="1"/>
          </p:cNvSpPr>
          <p:nvPr>
            <p:ph type="sldNum" sz="quarter" idx="12"/>
          </p:nvPr>
        </p:nvSpPr>
        <p:spPr/>
        <p:txBody>
          <a:bodyPr/>
          <a:lstStyle/>
          <a:p>
            <a:fld id="{62C9BE74-AF66-FB43-BE42-3A78577E991E}" type="slidenum">
              <a:rPr kumimoji="1" lang="ja-JP" altLang="en-US" smtClean="0"/>
              <a:t>6</a:t>
            </a:fld>
            <a:endParaRPr kumimoji="1" lang="ja-JP" altLang="en-US"/>
          </a:p>
        </p:txBody>
      </p:sp>
      <p:sp>
        <p:nvSpPr>
          <p:cNvPr id="4" name="フッター プレースホルダー 3">
            <a:extLst>
              <a:ext uri="{FF2B5EF4-FFF2-40B4-BE49-F238E27FC236}">
                <a16:creationId xmlns:a16="http://schemas.microsoft.com/office/drawing/2014/main" id="{C4815CB4-3993-7B41-9834-A35EB74CE365}"/>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265485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82E0E3-D2E9-6940-9DFE-C4C42ABDB607}"/>
              </a:ext>
            </a:extLst>
          </p:cNvPr>
          <p:cNvSpPr>
            <a:spLocks noGrp="1"/>
          </p:cNvSpPr>
          <p:nvPr>
            <p:ph type="title"/>
          </p:nvPr>
        </p:nvSpPr>
        <p:spPr>
          <a:xfrm>
            <a:off x="402771" y="365125"/>
            <a:ext cx="11517086" cy="1325563"/>
          </a:xfrm>
        </p:spPr>
        <p:txBody>
          <a:bodyPr>
            <a:normAutofit/>
          </a:bodyPr>
          <a:lstStyle/>
          <a:p>
            <a:r>
              <a:rPr kumimoji="1" lang="en-US" altLang="ja-JP" sz="3200" b="1" dirty="0"/>
              <a:t>500</a:t>
            </a:r>
            <a:r>
              <a:rPr lang="ja-JP" altLang="en-US" sz="3200" b="1"/>
              <a:t>ダウンロード超え</a:t>
            </a:r>
            <a:r>
              <a:rPr lang="ja-JP" altLang="en-US" sz="2400" b="1"/>
              <a:t>（まだ（無登録で）フリーダウンロードできます）</a:t>
            </a:r>
            <a:endParaRPr kumimoji="1" lang="ja-JP" altLang="en-US" sz="3200" b="1"/>
          </a:p>
        </p:txBody>
      </p:sp>
      <p:pic>
        <p:nvPicPr>
          <p:cNvPr id="6" name="コンテンツ プレースホルダー 5">
            <a:extLst>
              <a:ext uri="{FF2B5EF4-FFF2-40B4-BE49-F238E27FC236}">
                <a16:creationId xmlns:a16="http://schemas.microsoft.com/office/drawing/2014/main" id="{42393684-DAD1-A949-A3FC-80B7231A05B0}"/>
              </a:ext>
            </a:extLst>
          </p:cNvPr>
          <p:cNvPicPr>
            <a:picLocks noGrp="1" noChangeAspect="1"/>
          </p:cNvPicPr>
          <p:nvPr>
            <p:ph idx="1"/>
          </p:nvPr>
        </p:nvPicPr>
        <p:blipFill>
          <a:blip r:embed="rId2"/>
          <a:stretch>
            <a:fillRect/>
          </a:stretch>
        </p:blipFill>
        <p:spPr>
          <a:xfrm>
            <a:off x="1721235" y="1436914"/>
            <a:ext cx="8498959" cy="5284561"/>
          </a:xfrm>
        </p:spPr>
      </p:pic>
      <p:sp>
        <p:nvSpPr>
          <p:cNvPr id="4" name="スライド番号プレースホルダー 3">
            <a:extLst>
              <a:ext uri="{FF2B5EF4-FFF2-40B4-BE49-F238E27FC236}">
                <a16:creationId xmlns:a16="http://schemas.microsoft.com/office/drawing/2014/main" id="{BD7054EF-1521-5A44-B401-42D4F93D13B3}"/>
              </a:ext>
            </a:extLst>
          </p:cNvPr>
          <p:cNvSpPr>
            <a:spLocks noGrp="1"/>
          </p:cNvSpPr>
          <p:nvPr>
            <p:ph type="sldNum" sz="quarter" idx="12"/>
          </p:nvPr>
        </p:nvSpPr>
        <p:spPr/>
        <p:txBody>
          <a:bodyPr/>
          <a:lstStyle/>
          <a:p>
            <a:fld id="{62C9BE74-AF66-FB43-BE42-3A78577E991E}" type="slidenum">
              <a:rPr kumimoji="1" lang="ja-JP" altLang="en-US" smtClean="0"/>
              <a:t>7</a:t>
            </a:fld>
            <a:endParaRPr kumimoji="1" lang="ja-JP" altLang="en-US"/>
          </a:p>
        </p:txBody>
      </p:sp>
      <p:sp>
        <p:nvSpPr>
          <p:cNvPr id="3" name="円/楕円 2">
            <a:extLst>
              <a:ext uri="{FF2B5EF4-FFF2-40B4-BE49-F238E27FC236}">
                <a16:creationId xmlns:a16="http://schemas.microsoft.com/office/drawing/2014/main" id="{099CB0EB-0227-B54B-8C30-D013F132D7BA}"/>
              </a:ext>
            </a:extLst>
          </p:cNvPr>
          <p:cNvSpPr/>
          <p:nvPr/>
        </p:nvSpPr>
        <p:spPr>
          <a:xfrm>
            <a:off x="8251371" y="3178629"/>
            <a:ext cx="1850572"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A8C7AC34-D356-FA43-9159-DBCA6AC58EED}"/>
              </a:ext>
            </a:extLst>
          </p:cNvPr>
          <p:cNvSpPr>
            <a:spLocks noGrp="1"/>
          </p:cNvSpPr>
          <p:nvPr>
            <p:ph type="ftr" sz="quarter" idx="11"/>
          </p:nvPr>
        </p:nvSpPr>
        <p:spPr/>
        <p:txBody>
          <a:bodyPr/>
          <a:lstStyle/>
          <a:p>
            <a:r>
              <a:rPr kumimoji="1" lang="ja-JP" altLang="en-US"/>
              <a:t>量子化磁束動力学シミュレーション研究</a:t>
            </a:r>
            <a:r>
              <a:rPr kumimoji="1" lang="en-US" altLang="ja-JP"/>
              <a:t>G</a:t>
            </a:r>
            <a:r>
              <a:rPr kumimoji="1" lang="ja-JP" altLang="en-US"/>
              <a:t>夏セミ</a:t>
            </a:r>
            <a:r>
              <a:rPr kumimoji="1" lang="en-US" altLang="ja-JP"/>
              <a:t>2020</a:t>
            </a:r>
            <a:endParaRPr kumimoji="1" lang="ja-JP" altLang="en-US"/>
          </a:p>
        </p:txBody>
      </p:sp>
    </p:spTree>
    <p:extLst>
      <p:ext uri="{BB962C8B-B14F-4D97-AF65-F5344CB8AC3E}">
        <p14:creationId xmlns:p14="http://schemas.microsoft.com/office/powerpoint/2010/main" val="309800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13850AA-E010-A34B-8739-6406B8DEB7F6}"/>
              </a:ext>
            </a:extLst>
          </p:cNvPr>
          <p:cNvSpPr>
            <a:spLocks noGrp="1"/>
          </p:cNvSpPr>
          <p:nvPr>
            <p:ph type="title"/>
          </p:nvPr>
        </p:nvSpPr>
        <p:spPr>
          <a:xfrm>
            <a:off x="472022" y="1610024"/>
            <a:ext cx="3587052" cy="1457002"/>
          </a:xfrm>
        </p:spPr>
        <p:txBody>
          <a:bodyPr anchor="b">
            <a:normAutofit/>
          </a:bodyPr>
          <a:lstStyle/>
          <a:p>
            <a:r>
              <a:rPr kumimoji="1" lang="ja-JP" altLang="en-US" sz="2400" b="1"/>
              <a:t>日本物理学会秋季大会でポスター発表しました．</a:t>
            </a:r>
          </a:p>
        </p:txBody>
      </p:sp>
      <p:grpSp>
        <p:nvGrpSpPr>
          <p:cNvPr id="42" name="Group 2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4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5" name="Content Placeholder 14">
            <a:extLst>
              <a:ext uri="{FF2B5EF4-FFF2-40B4-BE49-F238E27FC236}">
                <a16:creationId xmlns:a16="http://schemas.microsoft.com/office/drawing/2014/main" id="{C111DA59-F686-4B1A-AF4A-FA6CCC966617}"/>
              </a:ext>
            </a:extLst>
          </p:cNvPr>
          <p:cNvSpPr>
            <a:spLocks noGrp="1"/>
          </p:cNvSpPr>
          <p:nvPr>
            <p:ph idx="1"/>
          </p:nvPr>
        </p:nvSpPr>
        <p:spPr>
          <a:xfrm>
            <a:off x="327276" y="3067026"/>
            <a:ext cx="3731798" cy="3272324"/>
          </a:xfrm>
        </p:spPr>
        <p:txBody>
          <a:bodyPr anchor="t">
            <a:normAutofit/>
          </a:bodyPr>
          <a:lstStyle/>
          <a:p>
            <a:endParaRPr lang="en-US" sz="1800" dirty="0"/>
          </a:p>
          <a:p>
            <a:r>
              <a:rPr lang="en-US" sz="1800" dirty="0" err="1"/>
              <a:t>リモート学会でのポスター発表は寂しい，ということがわかりました</a:t>
            </a:r>
            <a:r>
              <a:rPr lang="en-US" sz="1800" dirty="0"/>
              <a:t>(^^;)．</a:t>
            </a:r>
          </a:p>
          <a:p>
            <a:endParaRPr lang="en-US" sz="1800" dirty="0"/>
          </a:p>
          <a:p>
            <a:r>
              <a:rPr lang="en-US" sz="1800" dirty="0" err="1"/>
              <a:t>今度は口頭発表で行きたいと思います</a:t>
            </a:r>
            <a:r>
              <a:rPr lang="en-US" sz="1800" dirty="0"/>
              <a:t>．</a:t>
            </a:r>
          </a:p>
        </p:txBody>
      </p:sp>
      <p:pic>
        <p:nvPicPr>
          <p:cNvPr id="7" name="コンテンツ プレースホルダー 6">
            <a:extLst>
              <a:ext uri="{FF2B5EF4-FFF2-40B4-BE49-F238E27FC236}">
                <a16:creationId xmlns:a16="http://schemas.microsoft.com/office/drawing/2014/main" id="{795350BD-3DDF-334E-A05B-62E087E8C975}"/>
              </a:ext>
            </a:extLst>
          </p:cNvPr>
          <p:cNvPicPr>
            <a:picLocks noChangeAspect="1"/>
          </p:cNvPicPr>
          <p:nvPr/>
        </p:nvPicPr>
        <p:blipFill rotWithShape="1">
          <a:blip r:embed="rId2"/>
          <a:srcRect l="7651" r="30028" b="-2"/>
          <a:stretch/>
        </p:blipFill>
        <p:spPr>
          <a:xfrm>
            <a:off x="4636963" y="1"/>
            <a:ext cx="3731799" cy="3383280"/>
          </a:xfrm>
          <a:prstGeom prst="rect">
            <a:avLst/>
          </a:prstGeom>
        </p:spPr>
      </p:pic>
      <p:pic>
        <p:nvPicPr>
          <p:cNvPr id="11" name="図 10">
            <a:extLst>
              <a:ext uri="{FF2B5EF4-FFF2-40B4-BE49-F238E27FC236}">
                <a16:creationId xmlns:a16="http://schemas.microsoft.com/office/drawing/2014/main" id="{9DC41BB5-8604-3641-B0CD-FD6E94EE983D}"/>
              </a:ext>
            </a:extLst>
          </p:cNvPr>
          <p:cNvPicPr>
            <a:picLocks noChangeAspect="1"/>
          </p:cNvPicPr>
          <p:nvPr/>
        </p:nvPicPr>
        <p:blipFill rotWithShape="1">
          <a:blip r:embed="rId3"/>
          <a:srcRect l="34594" r="3085" b="-1"/>
          <a:stretch/>
        </p:blipFill>
        <p:spPr>
          <a:xfrm>
            <a:off x="8460201" y="10"/>
            <a:ext cx="3731799" cy="3383270"/>
          </a:xfrm>
          <a:prstGeom prst="rect">
            <a:avLst/>
          </a:prstGeom>
        </p:spPr>
      </p:pic>
      <p:sp>
        <p:nvSpPr>
          <p:cNvPr id="4" name="フッター プレースホルダー 3">
            <a:extLst>
              <a:ext uri="{FF2B5EF4-FFF2-40B4-BE49-F238E27FC236}">
                <a16:creationId xmlns:a16="http://schemas.microsoft.com/office/drawing/2014/main" id="{0ADF87AF-2808-C346-B91D-46BA1C6264FA}"/>
              </a:ext>
            </a:extLst>
          </p:cNvPr>
          <p:cNvSpPr>
            <a:spLocks noGrp="1"/>
          </p:cNvSpPr>
          <p:nvPr>
            <p:ph type="ftr" sz="quarter" idx="11"/>
          </p:nvPr>
        </p:nvSpPr>
        <p:spPr>
          <a:xfrm>
            <a:off x="7055897" y="405350"/>
            <a:ext cx="4776711" cy="365125"/>
          </a:xfrm>
        </p:spPr>
        <p:txBody>
          <a:bodyPr>
            <a:normAutofit/>
          </a:bodyPr>
          <a:lstStyle/>
          <a:p>
            <a:pPr algn="r">
              <a:spcAft>
                <a:spcPts val="600"/>
              </a:spcAft>
            </a:pPr>
            <a:r>
              <a:rPr kumimoji="1" lang="ja-JP" altLang="en-US" sz="1100">
                <a:solidFill>
                  <a:srgbClr val="FFFFFF"/>
                </a:solidFill>
              </a:rPr>
              <a:t>量子化磁束動力学シミュレーション研究</a:t>
            </a:r>
            <a:r>
              <a:rPr kumimoji="1" lang="en-US" altLang="ja-JP" sz="1100">
                <a:solidFill>
                  <a:srgbClr val="FFFFFF"/>
                </a:solidFill>
              </a:rPr>
              <a:t>G</a:t>
            </a:r>
            <a:r>
              <a:rPr kumimoji="1" lang="ja-JP" altLang="en-US" sz="1100">
                <a:solidFill>
                  <a:srgbClr val="FFFFFF"/>
                </a:solidFill>
              </a:rPr>
              <a:t>夏セミ</a:t>
            </a:r>
            <a:r>
              <a:rPr kumimoji="1" lang="en-US" altLang="ja-JP" sz="1100">
                <a:solidFill>
                  <a:srgbClr val="FFFFFF"/>
                </a:solidFill>
              </a:rPr>
              <a:t>2020</a:t>
            </a:r>
            <a:endParaRPr kumimoji="1" lang="ja-JP" altLang="en-US" sz="1100">
              <a:solidFill>
                <a:srgbClr val="FFFFFF"/>
              </a:solidFill>
            </a:endParaRPr>
          </a:p>
        </p:txBody>
      </p:sp>
      <p:pic>
        <p:nvPicPr>
          <p:cNvPr id="9" name="図 8">
            <a:extLst>
              <a:ext uri="{FF2B5EF4-FFF2-40B4-BE49-F238E27FC236}">
                <a16:creationId xmlns:a16="http://schemas.microsoft.com/office/drawing/2014/main" id="{24EC5F66-4F66-2C4F-8D31-5A10050A34B9}"/>
              </a:ext>
            </a:extLst>
          </p:cNvPr>
          <p:cNvPicPr>
            <a:picLocks noChangeAspect="1"/>
          </p:cNvPicPr>
          <p:nvPr/>
        </p:nvPicPr>
        <p:blipFill rotWithShape="1">
          <a:blip r:embed="rId4"/>
          <a:srcRect t="5661" r="-2" b="15056"/>
          <a:stretch/>
        </p:blipFill>
        <p:spPr>
          <a:xfrm>
            <a:off x="4639055" y="3474720"/>
            <a:ext cx="7552944" cy="3383280"/>
          </a:xfrm>
          <a:prstGeom prst="rect">
            <a:avLst/>
          </a:prstGeom>
        </p:spPr>
      </p:pic>
      <p:sp>
        <p:nvSpPr>
          <p:cNvPr id="5" name="スライド番号プレースホルダー 4">
            <a:extLst>
              <a:ext uri="{FF2B5EF4-FFF2-40B4-BE49-F238E27FC236}">
                <a16:creationId xmlns:a16="http://schemas.microsoft.com/office/drawing/2014/main" id="{00DEDDEA-254A-4149-AF71-545227890587}"/>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ormAutofit/>
          </a:bodyPr>
          <a:lstStyle/>
          <a:p>
            <a:pPr algn="ctr">
              <a:spcAft>
                <a:spcPts val="600"/>
              </a:spcAft>
            </a:pPr>
            <a:fld id="{62C9BE74-AF66-FB43-BE42-3A78577E991E}" type="slidenum">
              <a:rPr kumimoji="1" lang="ja-JP" altLang="en-US" smtClean="0">
                <a:solidFill>
                  <a:schemeClr val="bg1"/>
                </a:solidFill>
              </a:rPr>
              <a:pPr algn="ctr">
                <a:spcAft>
                  <a:spcPts val="600"/>
                </a:spcAft>
              </a:pPr>
              <a:t>8</a:t>
            </a:fld>
            <a:endParaRPr kumimoji="1" lang="ja-JP" altLang="en-US">
              <a:solidFill>
                <a:schemeClr val="bg1"/>
              </a:solidFill>
            </a:endParaRPr>
          </a:p>
        </p:txBody>
      </p:sp>
    </p:spTree>
    <p:extLst>
      <p:ext uri="{BB962C8B-B14F-4D97-AF65-F5344CB8AC3E}">
        <p14:creationId xmlns:p14="http://schemas.microsoft.com/office/powerpoint/2010/main" val="58818810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1074</Words>
  <Application>Microsoft Macintosh PowerPoint</Application>
  <PresentationFormat>ワイド画面</PresentationFormat>
  <Paragraphs>139</Paragraphs>
  <Slides>14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游ゴシック</vt:lpstr>
      <vt:lpstr>游ゴシック Light</vt:lpstr>
      <vt:lpstr>Arial</vt:lpstr>
      <vt:lpstr>Calibri</vt:lpstr>
      <vt:lpstr>Office テーマ</vt:lpstr>
      <vt:lpstr>Affine Integrator の考え方</vt:lpstr>
      <vt:lpstr>久々に投稿したら受賞！</vt:lpstr>
      <vt:lpstr>JPSJ Papers of Editors’ choice</vt:lpstr>
      <vt:lpstr>量子化磁束動力学 シミュレーション 研究グループに感謝</vt:lpstr>
      <vt:lpstr>世の中は 新型コロナで 盛り上がっている 真っ最中</vt:lpstr>
      <vt:lpstr>日本物理学会誌</vt:lpstr>
      <vt:lpstr>科学新聞？</vt:lpstr>
      <vt:lpstr>500ダウンロード超え（まだ（無登録で）フリーダウンロードできます）</vt:lpstr>
      <vt:lpstr>日本物理学会秋季大会でポスター発表しました．</vt:lpstr>
      <vt:lpstr>Affine Integrator（AFI） の考え方</vt:lpstr>
      <vt:lpstr>Lie-Trotter-Suzuki分解 （時間推進演算子の分解としての）</vt:lpstr>
      <vt:lpstr>各種数値積分法の比較</vt:lpstr>
      <vt:lpstr>AFIは保存系において全エネルギーを厳密に保存する （数値的に偶然発見．O先生「何かの間違いやろ？」）</vt:lpstr>
      <vt:lpstr>今後の展開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Affine Integrator の考え方</dc:title>
  <dc:creator>松野 哲也</dc:creator>
  <cp:lastModifiedBy>松野 哲也</cp:lastModifiedBy>
  <cp:revision>1</cp:revision>
  <dcterms:created xsi:type="dcterms:W3CDTF">2020-09-18T19:52:02Z</dcterms:created>
  <dcterms:modified xsi:type="dcterms:W3CDTF">2020-09-18T19:55:16Z</dcterms:modified>
</cp:coreProperties>
</file>