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8" r:id="rId2"/>
    <p:sldMasterId id="2147483656" r:id="rId3"/>
  </p:sldMasterIdLst>
  <p:notesMasterIdLst>
    <p:notesMasterId r:id="rId6"/>
  </p:notesMasterIdLst>
  <p:handoutMasterIdLst>
    <p:handoutMasterId r:id="rId7"/>
  </p:handoutMasterIdLst>
  <p:sldIdLst>
    <p:sldId id="256" r:id="rId4"/>
    <p:sldId id="257" r:id="rId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タイトルなしのセクション" id="{BC56DCB3-26B6-486C-B0B9-76E6AB87D199}">
          <p14:sldIdLst>
            <p14:sldId id="256"/>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2" clrIdx="0"/>
  <p:cmAuthor id="1" name="k_takasaki" initials="k"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4C8C8"/>
    <a:srgbClr val="FFFFCC"/>
    <a:srgbClr val="99FF99"/>
    <a:srgbClr val="CCFFFF"/>
    <a:srgbClr val="3333CC"/>
    <a:srgbClr val="BE280A"/>
    <a:srgbClr val="786496"/>
    <a:srgbClr val="96C832"/>
    <a:srgbClr val="2878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A9D71B-D6ED-4C49-9C82-77AEDE882E30}" v="1" dt="2022-09-20T02:33:15.3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8807" autoAdjust="0"/>
  </p:normalViewPr>
  <p:slideViewPr>
    <p:cSldViewPr snapToGrid="0">
      <p:cViewPr varScale="1">
        <p:scale>
          <a:sx n="113" d="100"/>
          <a:sy n="113" d="100"/>
        </p:scale>
        <p:origin x="91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93" d="100"/>
          <a:sy n="93" d="100"/>
        </p:scale>
        <p:origin x="3720" y="7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1" tIns="45715" rIns="91431" bIns="45715" rtlCol="0"/>
          <a:lstStyle>
            <a:lvl1pPr algn="r">
              <a:defRPr sz="1200"/>
            </a:lvl1pPr>
          </a:lstStyle>
          <a:p>
            <a:fld id="{535E4F34-49CF-432D-9B55-626A52EBBAA0}" type="datetimeFigureOut">
              <a:rPr kumimoji="1" lang="ja-JP" altLang="en-US" smtClean="0"/>
              <a:t>2023/9/21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1" tIns="45715" rIns="91431" bIns="45715" rtlCol="0" anchor="b"/>
          <a:lstStyle>
            <a:lvl1pPr algn="r">
              <a:defRPr sz="1200"/>
            </a:lvl1pPr>
          </a:lstStyle>
          <a:p>
            <a:fld id="{C5744769-D770-40E5-8984-2667D0EDA4D1}" type="slidenum">
              <a:rPr kumimoji="1" lang="ja-JP" altLang="en-US" smtClean="0"/>
              <a:t>‹#›</a:t>
            </a:fld>
            <a:endParaRPr kumimoji="1" lang="ja-JP" altLang="en-US"/>
          </a:p>
        </p:txBody>
      </p:sp>
    </p:spTree>
    <p:extLst>
      <p:ext uri="{BB962C8B-B14F-4D97-AF65-F5344CB8AC3E}">
        <p14:creationId xmlns:p14="http://schemas.microsoft.com/office/powerpoint/2010/main" val="3869275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2949575" cy="496888"/>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lvl1pPr>
              <a:defRPr sz="1200"/>
            </a:lvl1pPr>
          </a:lstStyle>
          <a:p>
            <a:pPr>
              <a:defRPr/>
            </a:pPr>
            <a:endParaRPr lang="en-US" altLang="ja-JP"/>
          </a:p>
        </p:txBody>
      </p:sp>
      <p:sp>
        <p:nvSpPr>
          <p:cNvPr id="4099" name="Rectangle 3"/>
          <p:cNvSpPr>
            <a:spLocks noGrp="1" noChangeArrowheads="1"/>
          </p:cNvSpPr>
          <p:nvPr>
            <p:ph type="dt" idx="1"/>
          </p:nvPr>
        </p:nvSpPr>
        <p:spPr bwMode="auto">
          <a:xfrm>
            <a:off x="3856041" y="0"/>
            <a:ext cx="2949575" cy="496888"/>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lvl1pPr algn="r">
              <a:defRPr sz="1200"/>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1038" y="4721227"/>
            <a:ext cx="5445125" cy="4471988"/>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440863"/>
            <a:ext cx="2949575" cy="496887"/>
          </a:xfrm>
          <a:prstGeom prst="rect">
            <a:avLst/>
          </a:prstGeom>
          <a:noFill/>
          <a:ln w="9525">
            <a:noFill/>
            <a:miter lim="800000"/>
            <a:headEnd/>
            <a:tailEnd/>
          </a:ln>
          <a:effectLst/>
        </p:spPr>
        <p:txBody>
          <a:bodyPr vert="horz" wrap="square" lIns="91415" tIns="45707" rIns="91415" bIns="45707" numCol="1" anchor="b" anchorCtr="0" compatLnSpc="1">
            <a:prstTxWarp prst="textNoShape">
              <a:avLst/>
            </a:prstTxWarp>
          </a:bodyPr>
          <a:lstStyle>
            <a:lvl1pPr>
              <a:defRPr sz="1200"/>
            </a:lvl1pPr>
          </a:lstStyle>
          <a:p>
            <a:pPr>
              <a:defRPr/>
            </a:pPr>
            <a:endParaRPr lang="en-US" altLang="ja-JP"/>
          </a:p>
        </p:txBody>
      </p:sp>
      <p:sp>
        <p:nvSpPr>
          <p:cNvPr id="4103" name="Rectangle 7"/>
          <p:cNvSpPr>
            <a:spLocks noGrp="1" noChangeArrowheads="1"/>
          </p:cNvSpPr>
          <p:nvPr>
            <p:ph type="sldNum" sz="quarter" idx="5"/>
          </p:nvPr>
        </p:nvSpPr>
        <p:spPr bwMode="auto">
          <a:xfrm>
            <a:off x="3856041" y="9440863"/>
            <a:ext cx="2949575" cy="496887"/>
          </a:xfrm>
          <a:prstGeom prst="rect">
            <a:avLst/>
          </a:prstGeom>
          <a:noFill/>
          <a:ln w="9525">
            <a:noFill/>
            <a:miter lim="800000"/>
            <a:headEnd/>
            <a:tailEnd/>
          </a:ln>
          <a:effectLst/>
        </p:spPr>
        <p:txBody>
          <a:bodyPr vert="horz" wrap="square" lIns="91415" tIns="45707" rIns="91415" bIns="45707" numCol="1" anchor="b" anchorCtr="0" compatLnSpc="1">
            <a:prstTxWarp prst="textNoShape">
              <a:avLst/>
            </a:prstTxWarp>
          </a:bodyPr>
          <a:lstStyle>
            <a:lvl1pPr algn="r">
              <a:defRPr sz="1200"/>
            </a:lvl1pPr>
          </a:lstStyle>
          <a:p>
            <a:pPr>
              <a:defRPr/>
            </a:pPr>
            <a:fld id="{E1EB2108-DA6C-4037-9630-A9D19EF0FE52}" type="slidenum">
              <a:rPr lang="en-US" altLang="ja-JP"/>
              <a:pPr>
                <a:defRPr/>
              </a:pPr>
              <a:t>‹#›</a:t>
            </a:fld>
            <a:endParaRPr lang="en-US" altLang="ja-JP"/>
          </a:p>
        </p:txBody>
      </p:sp>
    </p:spTree>
    <p:extLst>
      <p:ext uri="{BB962C8B-B14F-4D97-AF65-F5344CB8AC3E}">
        <p14:creationId xmlns:p14="http://schemas.microsoft.com/office/powerpoint/2010/main" val="3350875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1EB2108-DA6C-4037-9630-A9D19EF0FE52}" type="slidenum">
              <a:rPr lang="en-US" altLang="ja-JP" smtClean="0"/>
              <a:pPr>
                <a:defRPr/>
              </a:pPr>
              <a:t>1</a:t>
            </a:fld>
            <a:endParaRPr lang="en-US" altLang="ja-JP"/>
          </a:p>
        </p:txBody>
      </p:sp>
    </p:spTree>
    <p:extLst>
      <p:ext uri="{BB962C8B-B14F-4D97-AF65-F5344CB8AC3E}">
        <p14:creationId xmlns:p14="http://schemas.microsoft.com/office/powerpoint/2010/main" val="399090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lang="ja-JP" altLang="en-US" dirty="0"/>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242282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522442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2506766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338354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3460418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3283334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3871297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2614475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747579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7435972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33083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15199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4086646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514625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18919830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38466986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225933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421126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139545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197659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194748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1383543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724971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D8167B4-B5ED-4EC1-837D-50140AFFE445}" type="datetimeFigureOut">
              <a:rPr kumimoji="1" lang="ja-JP" altLang="en-US" smtClean="0"/>
              <a:t>2023/9/21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2176343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A60C82F-6B6D-08F4-3024-F0D5AD13E3B1}"/>
              </a:ext>
            </a:extLst>
          </p:cNvPr>
          <p:cNvSpPr txBox="1"/>
          <p:nvPr userDrawn="1"/>
        </p:nvSpPr>
        <p:spPr>
          <a:xfrm>
            <a:off x="1108056" y="367456"/>
            <a:ext cx="1905000" cy="584775"/>
          </a:xfrm>
          <a:prstGeom prst="rect">
            <a:avLst/>
          </a:prstGeom>
          <a:noFill/>
        </p:spPr>
        <p:txBody>
          <a:bodyPr wrap="square" rtlCol="0">
            <a:spAutoFit/>
          </a:bodyPr>
          <a:lstStyle/>
          <a:p>
            <a:r>
              <a:rPr kumimoji="1" lang="ja-JP" altLang="en-US" sz="1600" b="1" dirty="0">
                <a:solidFill>
                  <a:schemeClr val="accent1">
                    <a:lumMod val="50000"/>
                  </a:schemeClr>
                </a:solidFill>
              </a:rPr>
              <a:t>応用物理学会</a:t>
            </a:r>
            <a:endParaRPr kumimoji="1" lang="en-US" altLang="ja-JP" sz="1600" b="1" dirty="0">
              <a:solidFill>
                <a:schemeClr val="accent1">
                  <a:lumMod val="50000"/>
                </a:schemeClr>
              </a:solidFill>
            </a:endParaRPr>
          </a:p>
          <a:p>
            <a:r>
              <a:rPr lang="en-US" altLang="ja-JP" sz="1600" b="1" dirty="0">
                <a:solidFill>
                  <a:schemeClr val="accent1">
                    <a:lumMod val="50000"/>
                  </a:schemeClr>
                </a:solidFill>
              </a:rPr>
              <a:t>2024</a:t>
            </a:r>
            <a:r>
              <a:rPr lang="ja-JP" altLang="en-US" sz="1600" b="1" dirty="0">
                <a:solidFill>
                  <a:schemeClr val="accent1">
                    <a:lumMod val="50000"/>
                  </a:schemeClr>
                </a:solidFill>
              </a:rPr>
              <a:t>年度事業計画</a:t>
            </a:r>
            <a:endParaRPr lang="en-US" altLang="ja-JP" sz="1600" b="1" dirty="0">
              <a:solidFill>
                <a:schemeClr val="accent1">
                  <a:lumMod val="50000"/>
                </a:schemeClr>
              </a:solidFill>
            </a:endParaRPr>
          </a:p>
        </p:txBody>
      </p:sp>
      <p:sp>
        <p:nvSpPr>
          <p:cNvPr id="1026" name="Rectangle 3"/>
          <p:cNvSpPr>
            <a:spLocks noGrp="1" noChangeArrowheads="1"/>
          </p:cNvSpPr>
          <p:nvPr>
            <p:ph type="body" idx="1"/>
          </p:nvPr>
        </p:nvSpPr>
        <p:spPr bwMode="auto">
          <a:xfrm>
            <a:off x="446088" y="1484313"/>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Line 8"/>
          <p:cNvSpPr>
            <a:spLocks noChangeShapeType="1"/>
          </p:cNvSpPr>
          <p:nvPr userDrawn="1"/>
        </p:nvSpPr>
        <p:spPr bwMode="auto">
          <a:xfrm>
            <a:off x="322513" y="6078788"/>
            <a:ext cx="8424863" cy="0"/>
          </a:xfrm>
          <a:prstGeom prst="line">
            <a:avLst/>
          </a:prstGeom>
          <a:noFill/>
          <a:ln w="3810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pPr>
              <a:defRPr/>
            </a:pPr>
            <a:endParaRPr lang="ja-JP" altLang="en-US"/>
          </a:p>
        </p:txBody>
      </p:sp>
      <p:sp>
        <p:nvSpPr>
          <p:cNvPr id="1030" name="Line 11"/>
          <p:cNvSpPr>
            <a:spLocks noChangeShapeType="1"/>
          </p:cNvSpPr>
          <p:nvPr userDrawn="1"/>
        </p:nvSpPr>
        <p:spPr bwMode="auto">
          <a:xfrm>
            <a:off x="179388" y="945864"/>
            <a:ext cx="8424862" cy="0"/>
          </a:xfrm>
          <a:prstGeom prst="line">
            <a:avLst/>
          </a:prstGeom>
          <a:noFill/>
          <a:ln w="3810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pPr>
              <a:defRPr/>
            </a:pPr>
            <a:endParaRPr lang="ja-JP" altLang="en-US"/>
          </a:p>
        </p:txBody>
      </p:sp>
      <p:sp>
        <p:nvSpPr>
          <p:cNvPr id="2" name="Text Box 15"/>
          <p:cNvSpPr txBox="1">
            <a:spLocks noChangeArrowheads="1"/>
          </p:cNvSpPr>
          <p:nvPr userDrawn="1"/>
        </p:nvSpPr>
        <p:spPr bwMode="auto">
          <a:xfrm>
            <a:off x="8172450" y="6453188"/>
            <a:ext cx="431800" cy="244475"/>
          </a:xfrm>
          <a:prstGeom prst="rect">
            <a:avLst/>
          </a:prstGeom>
          <a:noFill/>
          <a:ln>
            <a:noFill/>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defRPr/>
            </a:pPr>
            <a:fld id="{C17108C2-3352-4952-84F2-9BA6DB0E6E84}" type="slidenum">
              <a:rPr lang="en-US" altLang="ja-JP" sz="1000" b="1" smtClean="0">
                <a:latin typeface="ＭＳ Ｐゴシック" pitchFamily="50" charset="-128"/>
              </a:rPr>
              <a:pPr eaLnBrk="1" hangingPunct="1">
                <a:spcBef>
                  <a:spcPct val="50000"/>
                </a:spcBef>
                <a:defRPr/>
              </a:pPr>
              <a:t>‹#›</a:t>
            </a:fld>
            <a:endParaRPr lang="en-US" altLang="ja-JP" sz="1000" b="1" dirty="0">
              <a:latin typeface="ＭＳ Ｐゴシック" pitchFamily="50" charset="-128"/>
            </a:endParaRPr>
          </a:p>
        </p:txBody>
      </p:sp>
      <p:pic>
        <p:nvPicPr>
          <p:cNvPr id="3" name="Picture 8"/>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9388" y="250577"/>
            <a:ext cx="10096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398477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167B4-B5ED-4EC1-837D-50140AFFE445}" type="datetimeFigureOut">
              <a:rPr kumimoji="1" lang="ja-JP" altLang="en-US" smtClean="0"/>
              <a:t>2023/9/21</a:t>
            </a:fld>
            <a:endParaRPr kumimoji="1" lang="ja-JP" altLang="en-US"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70DCF-3D45-418C-8FE6-27108E9E98B3}" type="slidenum">
              <a:rPr kumimoji="1" lang="ja-JP" altLang="en-US" smtClean="0"/>
              <a:t>‹#›</a:t>
            </a:fld>
            <a:endParaRPr kumimoji="1" lang="ja-JP" altLang="en-US"/>
          </a:p>
        </p:txBody>
      </p:sp>
    </p:spTree>
    <p:extLst>
      <p:ext uri="{BB962C8B-B14F-4D97-AF65-F5344CB8AC3E}">
        <p14:creationId xmlns:p14="http://schemas.microsoft.com/office/powerpoint/2010/main" val="304907392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70105-3E49-40CF-8FA8-4AD7895F2AC5}" type="datetimeFigureOut">
              <a:rPr kumimoji="1" lang="ja-JP" altLang="en-US" smtClean="0"/>
              <a:t>2023/9/21</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FC2F4-D5B2-437A-85FC-DB61B776F052}" type="slidenum">
              <a:rPr kumimoji="1" lang="ja-JP" altLang="en-US" smtClean="0"/>
              <a:t>‹#›</a:t>
            </a:fld>
            <a:endParaRPr kumimoji="1" lang="ja-JP" altLang="en-US"/>
          </a:p>
        </p:txBody>
      </p:sp>
    </p:spTree>
    <p:extLst>
      <p:ext uri="{BB962C8B-B14F-4D97-AF65-F5344CB8AC3E}">
        <p14:creationId xmlns:p14="http://schemas.microsoft.com/office/powerpoint/2010/main" val="4129887686"/>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74521" y="268625"/>
            <a:ext cx="4907113" cy="523220"/>
          </a:xfrm>
          <a:prstGeom prst="rect">
            <a:avLst/>
          </a:prstGeom>
          <a:solidFill>
            <a:srgbClr val="FFFF00"/>
          </a:solidFill>
        </p:spPr>
        <p:txBody>
          <a:bodyPr wrap="none" rtlCol="0">
            <a:spAutoFit/>
          </a:bodyPr>
          <a:lstStyle/>
          <a:p>
            <a:r>
              <a:rPr lang="ja-JP" altLang="en-US" sz="2800" dirty="0"/>
              <a:t>プラズマエレクトロニクス分科会</a:t>
            </a:r>
          </a:p>
        </p:txBody>
      </p:sp>
      <p:sp>
        <p:nvSpPr>
          <p:cNvPr id="8" name="Text Box 4"/>
          <p:cNvSpPr txBox="1">
            <a:spLocks noChangeArrowheads="1"/>
          </p:cNvSpPr>
          <p:nvPr/>
        </p:nvSpPr>
        <p:spPr bwMode="auto">
          <a:xfrm>
            <a:off x="287940" y="2018414"/>
            <a:ext cx="8568893" cy="4035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72000" bIns="36000" numCol="1" spcCol="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360000" indent="-360000" eaLnBrk="1" hangingPunct="1">
              <a:lnSpc>
                <a:spcPts val="2400"/>
              </a:lnSpc>
              <a:spcBef>
                <a:spcPts val="0"/>
              </a:spcBef>
              <a:spcAft>
                <a:spcPts val="0"/>
              </a:spcAft>
            </a:pPr>
            <a:r>
              <a:rPr lang="en-US" altLang="ja-JP" b="1" dirty="0">
                <a:solidFill>
                  <a:schemeClr val="tx2"/>
                </a:solidFill>
                <a:latin typeface="ＭＳ Ｐゴシック" panose="020B0600070205080204" pitchFamily="50" charset="-128"/>
              </a:rPr>
              <a:t>Ⅰ</a:t>
            </a:r>
            <a:r>
              <a:rPr lang="ja-JP" altLang="en-US" b="1" dirty="0">
                <a:solidFill>
                  <a:schemeClr val="tx2"/>
                </a:solidFill>
                <a:latin typeface="ＭＳ Ｐゴシック" panose="020B0600070205080204" pitchFamily="50" charset="-128"/>
              </a:rPr>
              <a:t>．特記事項（新規・廃止・改変等）：</a:t>
            </a:r>
            <a:endParaRPr lang="en-US" altLang="ja-JP" b="1" dirty="0">
              <a:solidFill>
                <a:srgbClr val="FF0000"/>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１．国際会議</a:t>
            </a:r>
            <a:r>
              <a:rPr lang="en-US" altLang="ja-JP" b="1" dirty="0">
                <a:solidFill>
                  <a:srgbClr val="FF0000"/>
                </a:solidFill>
                <a:latin typeface="ＭＳ Ｐゴシック" panose="020B0600070205080204" pitchFamily="50" charset="-128"/>
              </a:rPr>
              <a:t>(ICRP)</a:t>
            </a:r>
            <a:r>
              <a:rPr lang="ja-JP" altLang="en-US" b="1" dirty="0">
                <a:solidFill>
                  <a:srgbClr val="FF0000"/>
                </a:solidFill>
                <a:latin typeface="ＭＳ Ｐゴシック" panose="020B0600070205080204" pitchFamily="50" charset="-128"/>
              </a:rPr>
              <a:t>の定常的準備体制構築（３０万円） </a:t>
            </a:r>
            <a:endParaRPr lang="en-US" altLang="ja-JP" b="1" dirty="0">
              <a:solidFill>
                <a:srgbClr val="FF0000"/>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２．ホームページのリニューアル（１００万円） </a:t>
            </a:r>
            <a:endParaRPr lang="en-US" altLang="ja-JP" b="1" dirty="0">
              <a:solidFill>
                <a:srgbClr val="FF0000"/>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３．プラズマを魅せる（科学イラスト・動画作成と共有）（５０万円）　</a:t>
            </a:r>
            <a:r>
              <a:rPr lang="en-US" altLang="ja-JP" b="1" dirty="0">
                <a:solidFill>
                  <a:srgbClr val="FF0000"/>
                </a:solidFill>
                <a:latin typeface="ＭＳ Ｐゴシック" panose="020B0600070205080204" pitchFamily="50" charset="-128"/>
              </a:rPr>
              <a:t> 【</a:t>
            </a:r>
            <a:r>
              <a:rPr lang="ja-JP" altLang="en-US" b="1" dirty="0">
                <a:solidFill>
                  <a:srgbClr val="FF0000"/>
                </a:solidFill>
                <a:latin typeface="ＭＳ Ｐゴシック" panose="020B0600070205080204" pitchFamily="50" charset="-128"/>
              </a:rPr>
              <a:t>教育＋産学連携</a:t>
            </a:r>
            <a:r>
              <a:rPr lang="en-US" altLang="ja-JP" b="1" dirty="0">
                <a:solidFill>
                  <a:srgbClr val="FF0000"/>
                </a:solidFill>
                <a:latin typeface="ＭＳ Ｐゴシック" panose="020B0600070205080204" pitchFamily="50" charset="-128"/>
              </a:rPr>
              <a:t>】</a:t>
            </a:r>
          </a:p>
          <a:p>
            <a:pPr marL="360000" indent="-3600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（改訂版ロードマップのオリジナル挿絵作成も含む）</a:t>
            </a:r>
            <a:endParaRPr lang="en-US" altLang="ja-JP" b="1" dirty="0">
              <a:solidFill>
                <a:srgbClr val="FF0000"/>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４．プラズマソサエティとの連携（０円）                                       </a:t>
            </a:r>
            <a:r>
              <a:rPr lang="en-US" altLang="ja-JP" b="1" dirty="0">
                <a:solidFill>
                  <a:srgbClr val="FF0000"/>
                </a:solidFill>
                <a:latin typeface="ＭＳ Ｐゴシック" panose="020B0600070205080204" pitchFamily="50" charset="-128"/>
              </a:rPr>
              <a:t>【</a:t>
            </a:r>
            <a:r>
              <a:rPr lang="ja-JP" altLang="en-US" b="1" dirty="0">
                <a:solidFill>
                  <a:srgbClr val="FF0000"/>
                </a:solidFill>
                <a:latin typeface="ＭＳ Ｐゴシック" panose="020B0600070205080204" pitchFamily="50" charset="-128"/>
              </a:rPr>
              <a:t>産学連携</a:t>
            </a:r>
            <a:r>
              <a:rPr lang="en-US" altLang="ja-JP" b="1" dirty="0">
                <a:solidFill>
                  <a:srgbClr val="FF0000"/>
                </a:solidFill>
                <a:latin typeface="ＭＳ Ｐゴシック" panose="020B0600070205080204" pitchFamily="50" charset="-128"/>
              </a:rPr>
              <a:t>】</a:t>
            </a:r>
          </a:p>
          <a:p>
            <a:pPr marL="360000" indent="-360000" eaLnBrk="1" hangingPunct="1">
              <a:lnSpc>
                <a:spcPts val="2400"/>
              </a:lnSpc>
              <a:spcBef>
                <a:spcPts val="0"/>
              </a:spcBef>
              <a:spcAft>
                <a:spcPts val="0"/>
              </a:spcAft>
            </a:pPr>
            <a:endParaRPr lang="en-US" altLang="ja-JP" b="1" dirty="0">
              <a:solidFill>
                <a:schemeClr val="tx2"/>
              </a:solidFill>
              <a:latin typeface="ＭＳ Ｐゴシック" panose="020B0600070205080204" pitchFamily="50" charset="-128"/>
            </a:endParaRPr>
          </a:p>
          <a:p>
            <a:pPr marL="360000" indent="-360000" eaLnBrk="1" hangingPunct="1">
              <a:lnSpc>
                <a:spcPts val="2400"/>
              </a:lnSpc>
              <a:spcBef>
                <a:spcPts val="0"/>
              </a:spcBef>
              <a:spcAft>
                <a:spcPts val="0"/>
              </a:spcAft>
            </a:pPr>
            <a:r>
              <a:rPr lang="en-US" altLang="ja-JP" b="1" dirty="0">
                <a:solidFill>
                  <a:schemeClr val="tx2"/>
                </a:solidFill>
                <a:latin typeface="ＭＳ Ｐゴシック" panose="020B0600070205080204" pitchFamily="50" charset="-128"/>
              </a:rPr>
              <a:t>Ⅱ</a:t>
            </a:r>
            <a:r>
              <a:rPr lang="ja-JP" altLang="en-US" b="1" dirty="0" err="1">
                <a:solidFill>
                  <a:schemeClr val="tx2"/>
                </a:solidFill>
                <a:latin typeface="ＭＳ Ｐゴシック" panose="020B0600070205080204" pitchFamily="50" charset="-128"/>
              </a:rPr>
              <a:t>．</a:t>
            </a:r>
            <a:r>
              <a:rPr lang="ja-JP" altLang="en-US" b="1" dirty="0">
                <a:solidFill>
                  <a:schemeClr val="tx2"/>
                </a:solidFill>
                <a:latin typeface="ＭＳ Ｐゴシック" panose="020B0600070205080204" pitchFamily="50" charset="-128"/>
              </a:rPr>
              <a:t>実施事項</a:t>
            </a:r>
            <a:endParaRPr lang="en-US" altLang="ja-JP" b="1" dirty="0">
              <a:solidFill>
                <a:schemeClr val="tx2"/>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１．プラズマエレクトロニクス講習会（１１月開催予定，</a:t>
            </a:r>
            <a:r>
              <a:rPr lang="ja-JP" altLang="en-US" b="1" dirty="0">
                <a:solidFill>
                  <a:srgbClr val="FF0000"/>
                </a:solidFill>
                <a:latin typeface="ＭＳ Ｐゴシック" panose="020B0600070205080204" pitchFamily="50" charset="-128"/>
              </a:rPr>
              <a:t>ハイブリッドも視野に</a:t>
            </a:r>
            <a:r>
              <a:rPr lang="ja-JP" altLang="en-US" b="1" dirty="0">
                <a:solidFill>
                  <a:schemeClr val="tx2"/>
                </a:solidFill>
                <a:latin typeface="ＭＳ Ｐゴシック" panose="020B0600070205080204" pitchFamily="50" charset="-128"/>
              </a:rPr>
              <a:t>）</a:t>
            </a:r>
            <a:endParaRPr lang="en-US" altLang="ja-JP" b="1" dirty="0">
              <a:solidFill>
                <a:schemeClr val="tx2"/>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２．プラズマエレクトロニクスインキュベーションホール（９月開催予定</a:t>
            </a:r>
            <a:r>
              <a:rPr lang="ja-JP" altLang="en-US" b="1" dirty="0">
                <a:solidFill>
                  <a:srgbClr val="FF0000"/>
                </a:solidFill>
                <a:latin typeface="ＭＳ Ｐゴシック" panose="020B0600070205080204" pitchFamily="50" charset="-128"/>
              </a:rPr>
              <a:t>，対面重視</a:t>
            </a:r>
            <a:r>
              <a:rPr lang="ja-JP" altLang="en-US" b="1" dirty="0">
                <a:solidFill>
                  <a:schemeClr val="tx2"/>
                </a:solidFill>
                <a:latin typeface="ＭＳ Ｐゴシック" panose="020B0600070205080204" pitchFamily="50" charset="-128"/>
              </a:rPr>
              <a:t>）</a:t>
            </a:r>
            <a:endParaRPr lang="en-US" altLang="ja-JP" b="1" dirty="0">
              <a:solidFill>
                <a:schemeClr val="tx2"/>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３．大分類８．プラズマエレクトロニクスと連動した講演会の企画（シンポジウム企画，分科内招待講演企画，チュートリアル，海外研究者の招聘，英語セッションの継続）</a:t>
            </a:r>
            <a:endParaRPr lang="en-US" altLang="ja-JP" b="1" dirty="0">
              <a:solidFill>
                <a:schemeClr val="tx2"/>
              </a:solidFill>
              <a:latin typeface="ＭＳ Ｐゴシック" panose="020B0600070205080204" pitchFamily="50" charset="-128"/>
            </a:endParaRPr>
          </a:p>
          <a:p>
            <a:pPr marL="360000" indent="-3600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４．プラズマ新領域研究会の開催（３回開催予定，</a:t>
            </a:r>
            <a:r>
              <a:rPr lang="ja-JP" altLang="en-US" b="1" dirty="0">
                <a:solidFill>
                  <a:srgbClr val="FF0000"/>
                </a:solidFill>
                <a:latin typeface="ＭＳ Ｐゴシック" panose="020B0600070205080204" pitchFamily="50" charset="-128"/>
              </a:rPr>
              <a:t>予算０円⇒</a:t>
            </a:r>
            <a:r>
              <a:rPr lang="en-US" altLang="ja-JP" b="1" dirty="0">
                <a:solidFill>
                  <a:srgbClr val="FF0000"/>
                </a:solidFill>
                <a:latin typeface="ＭＳ Ｐゴシック" panose="020B0600070205080204" pitchFamily="50" charset="-128"/>
              </a:rPr>
              <a:t> </a:t>
            </a:r>
            <a:r>
              <a:rPr lang="ja-JP" altLang="en-US" b="1" dirty="0">
                <a:solidFill>
                  <a:srgbClr val="FF0000"/>
                </a:solidFill>
                <a:latin typeface="ＭＳ Ｐゴシック" panose="020B0600070205080204" pitchFamily="50" charset="-128"/>
              </a:rPr>
              <a:t>３０万円</a:t>
            </a:r>
            <a:r>
              <a:rPr lang="ja-JP" altLang="en-US" b="1" dirty="0">
                <a:solidFill>
                  <a:schemeClr val="tx2"/>
                </a:solidFill>
                <a:latin typeface="ＭＳ Ｐゴシック" panose="020B0600070205080204" pitchFamily="50" charset="-128"/>
              </a:rPr>
              <a:t>）</a:t>
            </a:r>
            <a:endParaRPr lang="en-US" altLang="ja-JP" b="1" dirty="0">
              <a:solidFill>
                <a:schemeClr val="tx2"/>
              </a:solidFill>
              <a:latin typeface="ＭＳ Ｐゴシック" panose="020B0600070205080204" pitchFamily="50" charset="-128"/>
            </a:endParaRPr>
          </a:p>
        </p:txBody>
      </p:sp>
      <p:sp>
        <p:nvSpPr>
          <p:cNvPr id="9" name="テキスト ボックス 8"/>
          <p:cNvSpPr txBox="1"/>
          <p:nvPr/>
        </p:nvSpPr>
        <p:spPr>
          <a:xfrm>
            <a:off x="287941" y="931907"/>
            <a:ext cx="8515928" cy="1107996"/>
          </a:xfrm>
          <a:prstGeom prst="rect">
            <a:avLst/>
          </a:prstGeom>
          <a:noFill/>
          <a:ln>
            <a:solidFill>
              <a:schemeClr val="tx1"/>
            </a:solidFill>
          </a:ln>
        </p:spPr>
        <p:txBody>
          <a:bodyPr wrap="square" rtlCol="0">
            <a:noAutofit/>
          </a:bodyPr>
          <a:lstStyle/>
          <a:p>
            <a:r>
              <a:rPr kumimoji="1" lang="ja-JP" altLang="en-US" dirty="0">
                <a:latin typeface="ＭＳ Ｐゴシック" panose="020B0600070205080204" pitchFamily="50" charset="-128"/>
              </a:rPr>
              <a:t>基本方針</a:t>
            </a:r>
            <a:r>
              <a:rPr kumimoji="1" lang="ja-JP" altLang="en-US" sz="900" dirty="0">
                <a:latin typeface="ＭＳ Ｐゴシック" panose="020B0600070205080204" pitchFamily="50" charset="-128"/>
              </a:rPr>
              <a:t>（</a:t>
            </a:r>
            <a:r>
              <a:rPr kumimoji="1" lang="en-US" altLang="ja-JP" sz="900" dirty="0">
                <a:latin typeface="ＭＳ Ｐゴシック" panose="020B0600070205080204" pitchFamily="50" charset="-128"/>
              </a:rPr>
              <a:t>300</a:t>
            </a:r>
            <a:r>
              <a:rPr kumimoji="1" lang="ja-JP" altLang="en-US" sz="900" dirty="0">
                <a:latin typeface="ＭＳ Ｐゴシック" panose="020B0600070205080204" pitchFamily="50" charset="-128"/>
              </a:rPr>
              <a:t>字程度）</a:t>
            </a:r>
            <a:r>
              <a:rPr kumimoji="1" lang="ja-JP" altLang="en-US" sz="1600" dirty="0">
                <a:latin typeface="ＭＳ Ｐゴシック" panose="020B0600070205080204" pitchFamily="50" charset="-128"/>
              </a:rPr>
              <a:t>：</a:t>
            </a:r>
            <a:r>
              <a:rPr kumimoji="1" lang="ja-JP" altLang="en-US" sz="1100" dirty="0">
                <a:latin typeface="ＭＳ Ｐゴシック" panose="020B0600070205080204" pitchFamily="50" charset="-128"/>
              </a:rPr>
              <a:t>産業を念頭においたプラズマの基礎と応用に関する研究の世界的中心であり続けるように，以下の事業を中心に展開する．</a:t>
            </a:r>
            <a:r>
              <a:rPr kumimoji="1" lang="ja-JP" altLang="en-US" sz="1100" b="1" dirty="0">
                <a:latin typeface="ＭＳ Ｐゴシック" panose="020B0600070205080204" pitchFamily="50" charset="-128"/>
              </a:rPr>
              <a:t>①人材育成</a:t>
            </a:r>
            <a:r>
              <a:rPr kumimoji="1" lang="ja-JP" altLang="en-US" sz="1100" dirty="0">
                <a:latin typeface="ＭＳ Ｐゴシック" panose="020B0600070205080204" pitchFamily="50" charset="-128"/>
              </a:rPr>
              <a:t>：学生や技術者等の育成を目的として，</a:t>
            </a:r>
            <a:r>
              <a:rPr kumimoji="1" lang="ja-JP" altLang="en-US" sz="1100" b="1" dirty="0">
                <a:latin typeface="ＭＳ Ｐゴシック" panose="020B0600070205080204" pitchFamily="50" charset="-128"/>
              </a:rPr>
              <a:t>「プラズマエレクトロニクス講習会」</a:t>
            </a:r>
            <a:r>
              <a:rPr kumimoji="1" lang="ja-JP" altLang="en-US" sz="1100" dirty="0">
                <a:latin typeface="ＭＳ Ｐゴシック" panose="020B0600070205080204" pitchFamily="50" charset="-128"/>
              </a:rPr>
              <a:t>，</a:t>
            </a:r>
            <a:r>
              <a:rPr kumimoji="1" lang="ja-JP" altLang="en-US" sz="1100" b="1" dirty="0">
                <a:latin typeface="ＭＳ Ｐゴシック" panose="020B0600070205080204" pitchFamily="50" charset="-128"/>
              </a:rPr>
              <a:t>「プラズマエレクトロニクスインキュベーションホール」</a:t>
            </a:r>
            <a:r>
              <a:rPr kumimoji="1" lang="ja-JP" altLang="en-US" sz="1100" dirty="0">
                <a:latin typeface="ＭＳ Ｐゴシック" panose="020B0600070205080204" pitchFamily="50" charset="-128"/>
              </a:rPr>
              <a:t>を開催する．</a:t>
            </a:r>
            <a:r>
              <a:rPr kumimoji="1" lang="ja-JP" altLang="en-US" sz="1100" b="1" dirty="0">
                <a:latin typeface="ＭＳ Ｐゴシック" panose="020B0600070205080204" pitchFamily="50" charset="-128"/>
              </a:rPr>
              <a:t>②研究推進</a:t>
            </a:r>
            <a:r>
              <a:rPr kumimoji="1" lang="ja-JP" altLang="en-US" sz="1100" dirty="0">
                <a:latin typeface="ＭＳ Ｐゴシック" panose="020B0600070205080204" pitchFamily="50" charset="-128"/>
              </a:rPr>
              <a:t>：プラズマ研究を推進する</a:t>
            </a:r>
            <a:r>
              <a:rPr kumimoji="1" lang="ja-JP" altLang="en-US" sz="1100" b="1" dirty="0">
                <a:latin typeface="ＭＳ Ｐゴシック" panose="020B0600070205080204" pitchFamily="50" charset="-128"/>
              </a:rPr>
              <a:t>「プラズマプロセシング研究会」</a:t>
            </a:r>
            <a:r>
              <a:rPr kumimoji="1" lang="ja-JP" altLang="en-US" sz="1100" dirty="0">
                <a:latin typeface="ＭＳ Ｐゴシック" panose="020B0600070205080204" pitchFamily="50" charset="-128"/>
              </a:rPr>
              <a:t>，</a:t>
            </a:r>
            <a:r>
              <a:rPr kumimoji="1" lang="ja-JP" altLang="en-US" sz="1100" b="1" dirty="0">
                <a:latin typeface="ＭＳ Ｐゴシック" panose="020B0600070205080204" pitchFamily="50" charset="-128"/>
              </a:rPr>
              <a:t>「反応性プラズマ国際会議」</a:t>
            </a:r>
            <a:r>
              <a:rPr kumimoji="1" lang="ja-JP" altLang="en-US" sz="1100" dirty="0">
                <a:latin typeface="ＭＳ Ｐゴシック" panose="020B0600070205080204" pitchFamily="50" charset="-128"/>
              </a:rPr>
              <a:t>を開催する．また，</a:t>
            </a:r>
            <a:r>
              <a:rPr kumimoji="1" lang="ja-JP" altLang="en-US" sz="1100" b="1" dirty="0">
                <a:latin typeface="ＭＳ Ｐゴシック" panose="020B0600070205080204" pitchFamily="50" charset="-128"/>
              </a:rPr>
              <a:t>講演会のシンポジウム等</a:t>
            </a:r>
            <a:r>
              <a:rPr kumimoji="1" lang="ja-JP" altLang="en-US" sz="1100" dirty="0">
                <a:latin typeface="ＭＳ Ｐゴシック" panose="020B0600070205080204" pitchFamily="50" charset="-128"/>
              </a:rPr>
              <a:t>を企画する．新たな分野探索のために</a:t>
            </a:r>
            <a:r>
              <a:rPr kumimoji="1" lang="ja-JP" altLang="en-US" sz="1100" b="1" dirty="0">
                <a:latin typeface="ＭＳ Ｐゴシック" panose="020B0600070205080204" pitchFamily="50" charset="-128"/>
              </a:rPr>
              <a:t>「プラズマ新領域研究会」</a:t>
            </a:r>
            <a:r>
              <a:rPr kumimoji="1" lang="ja-JP" altLang="en-US" sz="1100" dirty="0">
                <a:latin typeface="ＭＳ Ｐゴシック" panose="020B0600070205080204" pitchFamily="50" charset="-128"/>
              </a:rPr>
              <a:t>を企画・開催する．</a:t>
            </a:r>
            <a:r>
              <a:rPr kumimoji="1" lang="ja-JP" altLang="en-US" sz="1100" b="1" dirty="0">
                <a:latin typeface="ＭＳ Ｐゴシック" panose="020B0600070205080204" pitchFamily="50" charset="-128"/>
              </a:rPr>
              <a:t>③情報発信と共有</a:t>
            </a:r>
            <a:r>
              <a:rPr kumimoji="1" lang="ja-JP" altLang="en-US" sz="1100" dirty="0">
                <a:latin typeface="ＭＳ Ｐゴシック" panose="020B0600070205080204" pitchFamily="50" charset="-128"/>
              </a:rPr>
              <a:t>：年</a:t>
            </a:r>
            <a:r>
              <a:rPr kumimoji="1" lang="en-US" altLang="ja-JP" sz="1100" dirty="0">
                <a:latin typeface="ＭＳ Ｐゴシック" panose="020B0600070205080204" pitchFamily="50" charset="-128"/>
              </a:rPr>
              <a:t>2</a:t>
            </a:r>
            <a:r>
              <a:rPr kumimoji="1" lang="ja-JP" altLang="en-US" sz="1100" dirty="0">
                <a:latin typeface="ＭＳ Ｐゴシック" panose="020B0600070205080204" pitchFamily="50" charset="-128"/>
              </a:rPr>
              <a:t>回（</a:t>
            </a:r>
            <a:r>
              <a:rPr kumimoji="1" lang="en-US" altLang="ja-JP" sz="1100" dirty="0">
                <a:latin typeface="ＭＳ Ｐゴシック" panose="020B0600070205080204" pitchFamily="50" charset="-128"/>
              </a:rPr>
              <a:t>6</a:t>
            </a:r>
            <a:r>
              <a:rPr kumimoji="1" lang="ja-JP" altLang="en-US" sz="1100" dirty="0">
                <a:latin typeface="ＭＳ Ｐゴシック" panose="020B0600070205080204" pitchFamily="50" charset="-128"/>
              </a:rPr>
              <a:t>月，</a:t>
            </a:r>
            <a:r>
              <a:rPr kumimoji="1" lang="en-US" altLang="ja-JP" sz="1100" dirty="0">
                <a:latin typeface="ＭＳ Ｐゴシック" panose="020B0600070205080204" pitchFamily="50" charset="-128"/>
              </a:rPr>
              <a:t>12</a:t>
            </a:r>
            <a:r>
              <a:rPr kumimoji="1" lang="ja-JP" altLang="en-US" sz="1100" dirty="0">
                <a:latin typeface="ＭＳ Ｐゴシック" panose="020B0600070205080204" pitchFamily="50" charset="-128"/>
              </a:rPr>
              <a:t>月）の</a:t>
            </a:r>
            <a:r>
              <a:rPr kumimoji="1" lang="ja-JP" altLang="en-US" sz="1100" b="1" dirty="0">
                <a:latin typeface="ＭＳ Ｐゴシック" panose="020B0600070205080204" pitchFamily="50" charset="-128"/>
              </a:rPr>
              <a:t>会報「プラズマエレクトロニクス」</a:t>
            </a:r>
            <a:r>
              <a:rPr kumimoji="1" lang="ja-JP" altLang="en-US" sz="1100" dirty="0">
                <a:latin typeface="ＭＳ Ｐゴシック" panose="020B0600070205080204" pitchFamily="50" charset="-128"/>
              </a:rPr>
              <a:t>を発行し，プラズマに関する研究成果や最新情報を会員相互で共有する．</a:t>
            </a:r>
            <a:endParaRPr kumimoji="1" lang="en-US" altLang="ja-JP" sz="1600" dirty="0">
              <a:latin typeface="ＭＳ Ｐゴシック" panose="020B0600070205080204" pitchFamily="50" charset="-128"/>
            </a:endParaRPr>
          </a:p>
        </p:txBody>
      </p:sp>
      <p:sp>
        <p:nvSpPr>
          <p:cNvPr id="3" name="吹き出し: 四角形 2">
            <a:extLst>
              <a:ext uri="{FF2B5EF4-FFF2-40B4-BE49-F238E27FC236}">
                <a16:creationId xmlns:a16="http://schemas.microsoft.com/office/drawing/2014/main" id="{A4A727AB-6714-DB99-29AA-55886F3ADD9F}"/>
              </a:ext>
            </a:extLst>
          </p:cNvPr>
          <p:cNvSpPr/>
          <p:nvPr/>
        </p:nvSpPr>
        <p:spPr>
          <a:xfrm>
            <a:off x="9313333" y="-154427"/>
            <a:ext cx="2556934" cy="846103"/>
          </a:xfrm>
          <a:prstGeom prst="wedgeRectCallout">
            <a:avLst>
              <a:gd name="adj1" fmla="val -212476"/>
              <a:gd name="adj2" fmla="val 243425"/>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kumimoji="1" lang="en-US" altLang="ja-JP" sz="1200" dirty="0">
                <a:solidFill>
                  <a:srgbClr val="0000FF"/>
                </a:solidFill>
              </a:rPr>
              <a:t>2023</a:t>
            </a:r>
            <a:r>
              <a:rPr kumimoji="1" lang="ja-JP" altLang="en-US" sz="1200" dirty="0">
                <a:solidFill>
                  <a:srgbClr val="0000FF"/>
                </a:solidFill>
              </a:rPr>
              <a:t>年から始めた</a:t>
            </a:r>
            <a:r>
              <a:rPr lang="ja-JP" altLang="en-US" sz="1200" dirty="0">
                <a:solidFill>
                  <a:srgbClr val="0000FF"/>
                </a:solidFill>
              </a:rPr>
              <a:t>案件なので，「</a:t>
            </a:r>
            <a:r>
              <a:rPr lang="en-US" altLang="ja-JP" sz="1200" dirty="0">
                <a:solidFill>
                  <a:srgbClr val="0000FF"/>
                </a:solidFill>
              </a:rPr>
              <a:t>Ⅱ</a:t>
            </a:r>
            <a:r>
              <a:rPr lang="ja-JP" altLang="en-US" sz="1200" dirty="0">
                <a:solidFill>
                  <a:srgbClr val="0000FF"/>
                </a:solidFill>
              </a:rPr>
              <a:t>」に入れるべきことを継続．継続かもしれないが，まだ実効的には動いていないので，「</a:t>
            </a:r>
            <a:r>
              <a:rPr lang="en-US" altLang="ja-JP" sz="1200" dirty="0">
                <a:solidFill>
                  <a:srgbClr val="0000FF"/>
                </a:solidFill>
              </a:rPr>
              <a:t>Ⅰ</a:t>
            </a:r>
            <a:r>
              <a:rPr lang="ja-JP" altLang="en-US" sz="1200" dirty="0">
                <a:solidFill>
                  <a:srgbClr val="0000FF"/>
                </a:solidFill>
              </a:rPr>
              <a:t>」に入れた．</a:t>
            </a:r>
            <a:endParaRPr lang="en-US" altLang="ja-JP" sz="1200" dirty="0">
              <a:solidFill>
                <a:srgbClr val="0000FF"/>
              </a:solidFill>
            </a:endParaRPr>
          </a:p>
        </p:txBody>
      </p:sp>
      <p:sp>
        <p:nvSpPr>
          <p:cNvPr id="4" name="吹き出し: 四角形 3">
            <a:extLst>
              <a:ext uri="{FF2B5EF4-FFF2-40B4-BE49-F238E27FC236}">
                <a16:creationId xmlns:a16="http://schemas.microsoft.com/office/drawing/2014/main" id="{6E451BBC-E191-F1A8-947C-807DDDA9D9A5}"/>
              </a:ext>
            </a:extLst>
          </p:cNvPr>
          <p:cNvSpPr/>
          <p:nvPr/>
        </p:nvSpPr>
        <p:spPr>
          <a:xfrm>
            <a:off x="9313333" y="1087579"/>
            <a:ext cx="2556934" cy="724665"/>
          </a:xfrm>
          <a:prstGeom prst="wedgeRectCallout">
            <a:avLst>
              <a:gd name="adj1" fmla="val -229031"/>
              <a:gd name="adj2" fmla="val 185951"/>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kumimoji="1" lang="en-US" altLang="ja-JP" sz="1200" dirty="0">
                <a:solidFill>
                  <a:srgbClr val="0000FF"/>
                </a:solidFill>
              </a:rPr>
              <a:t>2023</a:t>
            </a:r>
            <a:r>
              <a:rPr kumimoji="1" lang="ja-JP" altLang="en-US" sz="1200" dirty="0">
                <a:solidFill>
                  <a:srgbClr val="0000FF"/>
                </a:solidFill>
              </a:rPr>
              <a:t>年中を予定していたが，間に合いそうにないので，</a:t>
            </a:r>
            <a:r>
              <a:rPr kumimoji="1" lang="en-US" altLang="ja-JP" sz="1200" dirty="0">
                <a:solidFill>
                  <a:srgbClr val="0000FF"/>
                </a:solidFill>
              </a:rPr>
              <a:t>2024</a:t>
            </a:r>
            <a:r>
              <a:rPr kumimoji="1" lang="ja-JP" altLang="en-US" sz="1200" dirty="0">
                <a:solidFill>
                  <a:srgbClr val="0000FF"/>
                </a:solidFill>
              </a:rPr>
              <a:t>年への持ち越しとした．</a:t>
            </a:r>
            <a:endParaRPr lang="en-US" altLang="ja-JP" sz="1200" dirty="0">
              <a:solidFill>
                <a:srgbClr val="0000FF"/>
              </a:solidFill>
            </a:endParaRPr>
          </a:p>
        </p:txBody>
      </p:sp>
      <p:sp>
        <p:nvSpPr>
          <p:cNvPr id="5" name="吹き出し: 四角形 4">
            <a:extLst>
              <a:ext uri="{FF2B5EF4-FFF2-40B4-BE49-F238E27FC236}">
                <a16:creationId xmlns:a16="http://schemas.microsoft.com/office/drawing/2014/main" id="{574B6531-981E-4BDA-DCC4-EA7AA258ECF5}"/>
              </a:ext>
            </a:extLst>
          </p:cNvPr>
          <p:cNvSpPr/>
          <p:nvPr/>
        </p:nvSpPr>
        <p:spPr>
          <a:xfrm>
            <a:off x="9313333" y="1895153"/>
            <a:ext cx="2556934" cy="1601851"/>
          </a:xfrm>
          <a:prstGeom prst="wedgeRectCallout">
            <a:avLst>
              <a:gd name="adj1" fmla="val -76713"/>
              <a:gd name="adj2" fmla="val 24294"/>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kumimoji="1" lang="en-US" altLang="ja-JP" sz="1200" dirty="0">
                <a:solidFill>
                  <a:srgbClr val="0000FF"/>
                </a:solidFill>
              </a:rPr>
              <a:t>2023</a:t>
            </a:r>
            <a:r>
              <a:rPr kumimoji="1" lang="ja-JP" altLang="en-US" sz="1200" dirty="0">
                <a:solidFill>
                  <a:srgbClr val="0000FF"/>
                </a:solidFill>
              </a:rPr>
              <a:t>年中を予定していた．ロードマップ用挿絵にも利用する．ただし，完了するのは</a:t>
            </a:r>
            <a:r>
              <a:rPr kumimoji="1" lang="en-US" altLang="ja-JP" sz="1200" dirty="0">
                <a:solidFill>
                  <a:srgbClr val="0000FF"/>
                </a:solidFill>
              </a:rPr>
              <a:t>2024</a:t>
            </a:r>
            <a:r>
              <a:rPr kumimoji="1" lang="ja-JP" altLang="en-US" sz="1200" dirty="0">
                <a:solidFill>
                  <a:srgbClr val="0000FF"/>
                </a:solidFill>
              </a:rPr>
              <a:t>年に入ってからと思われるため，</a:t>
            </a:r>
            <a:r>
              <a:rPr kumimoji="1" lang="en-US" altLang="ja-JP" sz="1200" dirty="0">
                <a:solidFill>
                  <a:srgbClr val="0000FF"/>
                </a:solidFill>
              </a:rPr>
              <a:t>2024</a:t>
            </a:r>
            <a:r>
              <a:rPr kumimoji="1" lang="ja-JP" altLang="en-US" sz="1200" dirty="0">
                <a:solidFill>
                  <a:srgbClr val="0000FF"/>
                </a:solidFill>
              </a:rPr>
              <a:t>年事業に入れた．ロードマップを産業界などにも見せるので，教育だけではなく，産学連携の目的があることを明示した．</a:t>
            </a:r>
            <a:endParaRPr lang="en-US" altLang="ja-JP" sz="1200" dirty="0">
              <a:solidFill>
                <a:srgbClr val="0000FF"/>
              </a:solidFill>
            </a:endParaRPr>
          </a:p>
        </p:txBody>
      </p:sp>
      <p:sp>
        <p:nvSpPr>
          <p:cNvPr id="6" name="吹き出し: 四角形 5">
            <a:extLst>
              <a:ext uri="{FF2B5EF4-FFF2-40B4-BE49-F238E27FC236}">
                <a16:creationId xmlns:a16="http://schemas.microsoft.com/office/drawing/2014/main" id="{B2644001-BDCB-95B3-5F46-48DCB37C1775}"/>
              </a:ext>
            </a:extLst>
          </p:cNvPr>
          <p:cNvSpPr/>
          <p:nvPr/>
        </p:nvSpPr>
        <p:spPr>
          <a:xfrm>
            <a:off x="9313333" y="3579913"/>
            <a:ext cx="2556934" cy="677333"/>
          </a:xfrm>
          <a:prstGeom prst="wedgeRectCallout">
            <a:avLst>
              <a:gd name="adj1" fmla="val -100555"/>
              <a:gd name="adj2" fmla="val -24310"/>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kumimoji="1" lang="en-US" altLang="ja-JP" sz="1200" dirty="0">
                <a:solidFill>
                  <a:srgbClr val="0000FF"/>
                </a:solidFill>
              </a:rPr>
              <a:t>2023</a:t>
            </a:r>
            <a:r>
              <a:rPr kumimoji="1" lang="ja-JP" altLang="en-US" sz="1200" dirty="0">
                <a:solidFill>
                  <a:srgbClr val="0000FF"/>
                </a:solidFill>
              </a:rPr>
              <a:t>年から始めた案件なので，「</a:t>
            </a:r>
            <a:r>
              <a:rPr kumimoji="1" lang="en-US" altLang="ja-JP" sz="1200" dirty="0">
                <a:solidFill>
                  <a:srgbClr val="0000FF"/>
                </a:solidFill>
              </a:rPr>
              <a:t>Ⅱ</a:t>
            </a:r>
            <a:r>
              <a:rPr kumimoji="1" lang="ja-JP" altLang="en-US" sz="1200" dirty="0">
                <a:solidFill>
                  <a:srgbClr val="0000FF"/>
                </a:solidFill>
              </a:rPr>
              <a:t>」かもしれないが，まだ始めたばかりなので，特記事項の「</a:t>
            </a:r>
            <a:r>
              <a:rPr kumimoji="1" lang="en-US" altLang="ja-JP" sz="1200" dirty="0">
                <a:solidFill>
                  <a:srgbClr val="0000FF"/>
                </a:solidFill>
              </a:rPr>
              <a:t>Ⅰ</a:t>
            </a:r>
            <a:r>
              <a:rPr kumimoji="1" lang="ja-JP" altLang="en-US" sz="1200" dirty="0">
                <a:solidFill>
                  <a:srgbClr val="0000FF"/>
                </a:solidFill>
              </a:rPr>
              <a:t>」に入れた．</a:t>
            </a:r>
            <a:endParaRPr lang="en-US" altLang="ja-JP" sz="1200" dirty="0">
              <a:solidFill>
                <a:srgbClr val="0000FF"/>
              </a:solidFill>
            </a:endParaRPr>
          </a:p>
        </p:txBody>
      </p:sp>
      <p:sp>
        <p:nvSpPr>
          <p:cNvPr id="7" name="吹き出し: 四角形 6">
            <a:extLst>
              <a:ext uri="{FF2B5EF4-FFF2-40B4-BE49-F238E27FC236}">
                <a16:creationId xmlns:a16="http://schemas.microsoft.com/office/drawing/2014/main" id="{3B7FE670-42B4-4C43-B48B-DAE1C9009B8D}"/>
              </a:ext>
            </a:extLst>
          </p:cNvPr>
          <p:cNvSpPr/>
          <p:nvPr/>
        </p:nvSpPr>
        <p:spPr>
          <a:xfrm>
            <a:off x="9313333" y="5926093"/>
            <a:ext cx="2556934" cy="329677"/>
          </a:xfrm>
          <a:prstGeom prst="wedgeRectCallout">
            <a:avLst>
              <a:gd name="adj1" fmla="val -60820"/>
              <a:gd name="adj2" fmla="val -127037"/>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kumimoji="1" lang="ja-JP" altLang="en-US" sz="1200" dirty="0">
                <a:solidFill>
                  <a:srgbClr val="0000FF"/>
                </a:solidFill>
              </a:rPr>
              <a:t>これらは</a:t>
            </a:r>
            <a:r>
              <a:rPr kumimoji="1" lang="en-US" altLang="ja-JP" sz="1200" dirty="0">
                <a:solidFill>
                  <a:srgbClr val="0000FF"/>
                </a:solidFill>
              </a:rPr>
              <a:t>2023</a:t>
            </a:r>
            <a:r>
              <a:rPr kumimoji="1" lang="ja-JP" altLang="en-US" sz="1200" dirty="0">
                <a:solidFill>
                  <a:srgbClr val="0000FF"/>
                </a:solidFill>
              </a:rPr>
              <a:t>年の事業計画と同じ．</a:t>
            </a:r>
            <a:endParaRPr lang="en-US" altLang="ja-JP" sz="1200" dirty="0">
              <a:solidFill>
                <a:srgbClr val="0000FF"/>
              </a:solidFill>
            </a:endParaRPr>
          </a:p>
        </p:txBody>
      </p:sp>
      <p:sp>
        <p:nvSpPr>
          <p:cNvPr id="10" name="右中かっこ 9">
            <a:extLst>
              <a:ext uri="{FF2B5EF4-FFF2-40B4-BE49-F238E27FC236}">
                <a16:creationId xmlns:a16="http://schemas.microsoft.com/office/drawing/2014/main" id="{E12FAECB-A3AD-602C-7779-61023ECB4F34}"/>
              </a:ext>
            </a:extLst>
          </p:cNvPr>
          <p:cNvSpPr/>
          <p:nvPr/>
        </p:nvSpPr>
        <p:spPr>
          <a:xfrm>
            <a:off x="8619067" y="4470400"/>
            <a:ext cx="431800" cy="1455693"/>
          </a:xfrm>
          <a:prstGeom prst="rightBrace">
            <a:avLst>
              <a:gd name="adj1" fmla="val 8333"/>
              <a:gd name="adj2" fmla="val 81989"/>
            </a:avLst>
          </a:prstGeom>
          <a:ln w="28575">
            <a:solidFill>
              <a:srgbClr val="0000FF"/>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1" name="吹き出し: 四角形 10">
            <a:extLst>
              <a:ext uri="{FF2B5EF4-FFF2-40B4-BE49-F238E27FC236}">
                <a16:creationId xmlns:a16="http://schemas.microsoft.com/office/drawing/2014/main" id="{B1B036C6-F5AD-6AB0-CE4F-D2890B3F4421}"/>
              </a:ext>
            </a:extLst>
          </p:cNvPr>
          <p:cNvSpPr/>
          <p:nvPr/>
        </p:nvSpPr>
        <p:spPr>
          <a:xfrm>
            <a:off x="9313333" y="4722642"/>
            <a:ext cx="2556934" cy="873825"/>
          </a:xfrm>
          <a:prstGeom prst="wedgeRectCallout">
            <a:avLst>
              <a:gd name="adj1" fmla="val -276714"/>
              <a:gd name="adj2" fmla="val -249644"/>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lang="ja-JP" altLang="en-US" sz="1200" dirty="0">
                <a:solidFill>
                  <a:srgbClr val="0000FF"/>
                </a:solidFill>
              </a:rPr>
              <a:t>ホームページ</a:t>
            </a:r>
            <a:r>
              <a:rPr lang="en-US" altLang="ja-JP" sz="1200" dirty="0">
                <a:solidFill>
                  <a:srgbClr val="0000FF"/>
                </a:solidFill>
              </a:rPr>
              <a:t>100</a:t>
            </a:r>
            <a:r>
              <a:rPr lang="ja-JP" altLang="en-US" sz="1200" dirty="0">
                <a:solidFill>
                  <a:srgbClr val="0000FF"/>
                </a:solidFill>
              </a:rPr>
              <a:t>万円とイラスト</a:t>
            </a:r>
            <a:r>
              <a:rPr lang="en-US" altLang="ja-JP" sz="1200" dirty="0">
                <a:solidFill>
                  <a:srgbClr val="0000FF"/>
                </a:solidFill>
              </a:rPr>
              <a:t>50</a:t>
            </a:r>
            <a:r>
              <a:rPr lang="ja-JP" altLang="en-US" sz="1200" dirty="0">
                <a:solidFill>
                  <a:srgbClr val="0000FF"/>
                </a:solidFill>
              </a:rPr>
              <a:t>万円については，「分科会共通事業費」の中の「委託費」として</a:t>
            </a:r>
            <a:r>
              <a:rPr lang="en-US" altLang="ja-JP" sz="1200" dirty="0">
                <a:solidFill>
                  <a:srgbClr val="0000FF"/>
                </a:solidFill>
              </a:rPr>
              <a:t>2024</a:t>
            </a:r>
            <a:r>
              <a:rPr lang="ja-JP" altLang="en-US" sz="1200" dirty="0">
                <a:solidFill>
                  <a:srgbClr val="0000FF"/>
                </a:solidFill>
              </a:rPr>
              <a:t>予算案に計上した．</a:t>
            </a:r>
            <a:endParaRPr lang="en-US" altLang="ja-JP" sz="1200" dirty="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DD865657-0BCE-382B-4F6A-5FBC7B824860}"/>
              </a:ext>
            </a:extLst>
          </p:cNvPr>
          <p:cNvSpPr txBox="1">
            <a:spLocks noChangeArrowheads="1"/>
          </p:cNvSpPr>
          <p:nvPr/>
        </p:nvSpPr>
        <p:spPr bwMode="auto">
          <a:xfrm>
            <a:off x="287553" y="1010823"/>
            <a:ext cx="8568893" cy="49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72000" bIns="36000" numCol="1" spcCol="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444500" indent="-4445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５．プラズマエレクトロニクス会報（６月，１２月発刊予定）</a:t>
            </a:r>
            <a:endParaRPr lang="en-US" altLang="ja-JP" b="1" dirty="0">
              <a:solidFill>
                <a:schemeClr val="tx2"/>
              </a:solidFill>
              <a:latin typeface="ＭＳ Ｐゴシック" panose="020B0600070205080204" pitchFamily="50" charset="-128"/>
            </a:endParaRPr>
          </a:p>
          <a:p>
            <a:pPr marL="444500" indent="-444500" eaLnBrk="1" hangingPunct="1">
              <a:lnSpc>
                <a:spcPts val="2400"/>
              </a:lnSpc>
              <a:spcBef>
                <a:spcPts val="0"/>
              </a:spcBef>
              <a:spcAft>
                <a:spcPts val="0"/>
              </a:spcAft>
            </a:pPr>
            <a:r>
              <a:rPr lang="ja-JP" altLang="en-US" b="1" dirty="0">
                <a:solidFill>
                  <a:schemeClr val="tx2"/>
                </a:solidFill>
                <a:latin typeface="ＭＳ Ｐゴシック" panose="020B0600070205080204" pitchFamily="50" charset="-128"/>
              </a:rPr>
              <a:t>　６．プラズマエレクトロニクス賞（３月授賞発表，９月受賞式＋記念講演を予定）</a:t>
            </a:r>
            <a:endParaRPr lang="en-US" altLang="ja-JP" b="1" dirty="0">
              <a:solidFill>
                <a:schemeClr val="tx2"/>
              </a:solidFill>
              <a:latin typeface="ＭＳ Ｐゴシック" panose="020B0600070205080204" pitchFamily="50" charset="-128"/>
            </a:endParaRPr>
          </a:p>
          <a:p>
            <a:pPr marL="444500" indent="-444500" eaLnBrk="1" hangingPunct="1">
              <a:lnSpc>
                <a:spcPts val="2400"/>
              </a:lnSpc>
              <a:spcBef>
                <a:spcPts val="0"/>
              </a:spcBef>
              <a:spcAft>
                <a:spcPts val="0"/>
              </a:spcAft>
            </a:pPr>
            <a:r>
              <a:rPr lang="ja-JP" altLang="en-US" b="1" dirty="0">
                <a:latin typeface="ＭＳ Ｐゴシック" panose="020B0600070205080204" pitchFamily="50" charset="-128"/>
              </a:rPr>
              <a:t>　７．プラズマエレクトロニクス分科会設立３０周年記念事業（残務）</a:t>
            </a:r>
            <a:br>
              <a:rPr lang="en-US" altLang="ja-JP" b="1" dirty="0">
                <a:latin typeface="ＭＳ Ｐゴシック" panose="020B0600070205080204" pitchFamily="50" charset="-128"/>
              </a:rPr>
            </a:br>
            <a:r>
              <a:rPr lang="ja-JP" altLang="en-US" b="1" dirty="0">
                <a:latin typeface="ＭＳ Ｐゴシック" panose="020B0600070205080204" pitchFamily="50" charset="-128"/>
              </a:rPr>
              <a:t>分科会主催行事［インキュベーションホール，講習会等］におけるテキストの</a:t>
            </a:r>
            <a:br>
              <a:rPr lang="en-US" altLang="ja-JP" b="1" dirty="0">
                <a:latin typeface="ＭＳ Ｐゴシック" panose="020B0600070205080204" pitchFamily="50" charset="-128"/>
              </a:rPr>
            </a:br>
            <a:r>
              <a:rPr lang="ja-JP" altLang="en-US" b="1" dirty="0">
                <a:latin typeface="ＭＳ Ｐゴシック" panose="020B0600070205080204" pitchFamily="50" charset="-128"/>
              </a:rPr>
              <a:t>アーカイブズ作成にかかる</a:t>
            </a:r>
            <a:r>
              <a:rPr lang="ja-JP" altLang="en-US" b="1" dirty="0">
                <a:solidFill>
                  <a:srgbClr val="0000FF"/>
                </a:solidFill>
                <a:latin typeface="ＭＳ Ｐゴシック" panose="020B0600070205080204" pitchFamily="50" charset="-128"/>
              </a:rPr>
              <a:t>著作権</a:t>
            </a:r>
            <a:r>
              <a:rPr lang="ja-JP" altLang="en-US" b="1" dirty="0">
                <a:latin typeface="ＭＳ Ｐゴシック" panose="020B0600070205080204" pitchFamily="50" charset="-128"/>
              </a:rPr>
              <a:t>等への対応を継続予定</a:t>
            </a:r>
            <a:endParaRPr lang="en-US" altLang="ja-JP" b="1" dirty="0">
              <a:latin typeface="ＭＳ Ｐゴシック" panose="020B0600070205080204" pitchFamily="50" charset="-128"/>
            </a:endParaRPr>
          </a:p>
          <a:p>
            <a:pPr marL="444500" lvl="0" indent="-444500" eaLnBrk="1" hangingPunct="1">
              <a:lnSpc>
                <a:spcPts val="2400"/>
              </a:lnSpc>
              <a:spcBef>
                <a:spcPts val="0"/>
              </a:spcBef>
              <a:spcAft>
                <a:spcPts val="0"/>
              </a:spcAft>
            </a:pPr>
            <a:r>
              <a:rPr lang="ja-JP" altLang="en-US" b="1" dirty="0">
                <a:latin typeface="ＭＳ Ｐゴシック" panose="020B0600070205080204" pitchFamily="50" charset="-128"/>
              </a:rPr>
              <a:t>　８．</a:t>
            </a:r>
            <a:r>
              <a:rPr lang="ja-JP" altLang="en-US" b="1" dirty="0">
                <a:solidFill>
                  <a:srgbClr val="0000FF"/>
                </a:solidFill>
                <a:latin typeface="ＭＳ Ｐゴシック" panose="020B0600070205080204" pitchFamily="50" charset="-128"/>
              </a:rPr>
              <a:t>アカデミックロードマップ改訂</a:t>
            </a:r>
            <a:r>
              <a:rPr lang="ja-JP" altLang="en-US" b="1" dirty="0">
                <a:latin typeface="ＭＳ Ｐゴシック" panose="020B0600070205080204" pitchFamily="50" charset="-128"/>
              </a:rPr>
              <a:t>（</a:t>
            </a:r>
            <a:r>
              <a:rPr lang="en-US" altLang="ja-JP" b="1" dirty="0">
                <a:latin typeface="ＭＳ Ｐゴシック" panose="020B0600070205080204" pitchFamily="50" charset="-128"/>
              </a:rPr>
              <a:t>PE</a:t>
            </a:r>
            <a:r>
              <a:rPr lang="ja-JP" altLang="en-US" b="1" dirty="0">
                <a:latin typeface="ＭＳ Ｐゴシック" panose="020B0600070205080204" pitchFamily="50" charset="-128"/>
              </a:rPr>
              <a:t>分野） （</a:t>
            </a:r>
            <a:r>
              <a:rPr lang="en-US" altLang="ja-JP" b="1" dirty="0">
                <a:latin typeface="ＭＳ Ｐゴシック" panose="020B0600070205080204" pitchFamily="50" charset="-128"/>
              </a:rPr>
              <a:t>2023</a:t>
            </a:r>
            <a:r>
              <a:rPr lang="ja-JP" altLang="en-US" b="1" dirty="0">
                <a:latin typeface="ＭＳ Ｐゴシック" panose="020B0600070205080204" pitchFamily="50" charset="-128"/>
              </a:rPr>
              <a:t>年開始，</a:t>
            </a:r>
            <a:r>
              <a:rPr lang="en-US" altLang="ja-JP" b="1" dirty="0">
                <a:latin typeface="ＭＳ Ｐゴシック" panose="020B0600070205080204" pitchFamily="50" charset="-128"/>
              </a:rPr>
              <a:t>2024</a:t>
            </a:r>
            <a:r>
              <a:rPr lang="ja-JP" altLang="en-US" b="1" dirty="0">
                <a:latin typeface="ＭＳ Ｐゴシック" panose="020B0600070205080204" pitchFamily="50" charset="-128"/>
              </a:rPr>
              <a:t>年完成予定）</a:t>
            </a:r>
            <a:endParaRPr lang="en-US" altLang="ja-JP" b="1" dirty="0">
              <a:latin typeface="ＭＳ Ｐゴシック" panose="020B0600070205080204" pitchFamily="50" charset="-128"/>
            </a:endParaRPr>
          </a:p>
          <a:p>
            <a:pPr marL="444500" lvl="0" indent="-444500" eaLnBrk="1" hangingPunct="1">
              <a:lnSpc>
                <a:spcPts val="2400"/>
              </a:lnSpc>
              <a:spcBef>
                <a:spcPts val="0"/>
              </a:spcBef>
              <a:spcAft>
                <a:spcPts val="0"/>
              </a:spcAft>
            </a:pPr>
            <a:r>
              <a:rPr lang="ja-JP" altLang="en-US" b="1" dirty="0">
                <a:latin typeface="ＭＳ Ｐゴシック" panose="020B0600070205080204" pitchFamily="50" charset="-128"/>
              </a:rPr>
              <a:t>　</a:t>
            </a:r>
            <a:r>
              <a:rPr lang="ja-JP" altLang="en-US" b="1" dirty="0">
                <a:solidFill>
                  <a:srgbClr val="0000FF"/>
                </a:solidFill>
                <a:latin typeface="ＭＳ Ｐゴシック" panose="020B0600070205080204" pitchFamily="50" charset="-128"/>
              </a:rPr>
              <a:t>９．ドライプロセスシンポジウムの出版物の著作権移管方法検討（</a:t>
            </a:r>
            <a:r>
              <a:rPr lang="en-US" altLang="ja-JP" b="1" dirty="0">
                <a:solidFill>
                  <a:srgbClr val="0000FF"/>
                </a:solidFill>
                <a:latin typeface="ＭＳ Ｐゴシック" panose="020B0600070205080204" pitchFamily="50" charset="-128"/>
              </a:rPr>
              <a:t>2023</a:t>
            </a:r>
            <a:r>
              <a:rPr lang="ja-JP" altLang="en-US" b="1" dirty="0">
                <a:solidFill>
                  <a:srgbClr val="0000FF"/>
                </a:solidFill>
                <a:latin typeface="ＭＳ Ｐゴシック" panose="020B0600070205080204" pitchFamily="50" charset="-128"/>
              </a:rPr>
              <a:t>年開始）</a:t>
            </a:r>
            <a:endParaRPr lang="en-US" altLang="ja-JP" b="1" dirty="0">
              <a:solidFill>
                <a:srgbClr val="0000FF"/>
              </a:solidFill>
              <a:latin typeface="ＭＳ Ｐゴシック" panose="020B0600070205080204" pitchFamily="50" charset="-128"/>
            </a:endParaRPr>
          </a:p>
          <a:p>
            <a:pPr marL="444500" lvl="0" indent="-4445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１０．第４１回プラズマプロセシング研究会（</a:t>
            </a:r>
            <a:r>
              <a:rPr lang="en-US" altLang="ja-JP" b="1" dirty="0">
                <a:solidFill>
                  <a:srgbClr val="FF0000"/>
                </a:solidFill>
                <a:latin typeface="ＭＳ Ｐゴシック" panose="020B0600070205080204" pitchFamily="50" charset="-128"/>
              </a:rPr>
              <a:t>SPP-41, 2024</a:t>
            </a:r>
            <a:r>
              <a:rPr lang="ja-JP" altLang="en-US" b="1" dirty="0">
                <a:solidFill>
                  <a:srgbClr val="FF0000"/>
                </a:solidFill>
                <a:latin typeface="ＭＳ Ｐゴシック" panose="020B0600070205080204" pitchFamily="50" charset="-128"/>
              </a:rPr>
              <a:t>年</a:t>
            </a:r>
            <a:r>
              <a:rPr lang="en-US" altLang="ja-JP" b="1" dirty="0">
                <a:solidFill>
                  <a:srgbClr val="FF0000"/>
                </a:solidFill>
                <a:latin typeface="ＭＳ Ｐゴシック" panose="020B0600070205080204" pitchFamily="50" charset="-128"/>
              </a:rPr>
              <a:t>1</a:t>
            </a:r>
            <a:r>
              <a:rPr lang="ja-JP" altLang="en-US" b="1" dirty="0">
                <a:solidFill>
                  <a:srgbClr val="FF0000"/>
                </a:solidFill>
                <a:latin typeface="ＭＳ Ｐゴシック" panose="020B0600070205080204" pitchFamily="50" charset="-128"/>
              </a:rPr>
              <a:t>月開催）</a:t>
            </a:r>
            <a:endParaRPr lang="en-US" altLang="ja-JP" b="1" dirty="0">
              <a:solidFill>
                <a:srgbClr val="0000FF"/>
              </a:solidFill>
              <a:latin typeface="ＭＳ Ｐゴシック" panose="020B0600070205080204" pitchFamily="50" charset="-128"/>
            </a:endParaRPr>
          </a:p>
          <a:p>
            <a:pPr marL="444500" lvl="0" indent="-444500" eaLnBrk="1" hangingPunct="1">
              <a:lnSpc>
                <a:spcPts val="2400"/>
              </a:lnSpc>
              <a:spcBef>
                <a:spcPts val="0"/>
              </a:spcBef>
              <a:spcAft>
                <a:spcPts val="0"/>
              </a:spcAft>
            </a:pPr>
            <a:endParaRPr lang="en-US" altLang="ja-JP" b="1" dirty="0">
              <a:latin typeface="ＭＳ Ｐゴシック" panose="020B0600070205080204" pitchFamily="50" charset="-128"/>
            </a:endParaRPr>
          </a:p>
          <a:p>
            <a:pPr marL="444500" indent="-444500" eaLnBrk="1" hangingPunct="1">
              <a:lnSpc>
                <a:spcPts val="2400"/>
              </a:lnSpc>
              <a:spcBef>
                <a:spcPts val="0"/>
              </a:spcBef>
              <a:spcAft>
                <a:spcPts val="0"/>
              </a:spcAft>
            </a:pPr>
            <a:r>
              <a:rPr lang="en-US" altLang="ja-JP" b="1" dirty="0">
                <a:latin typeface="ＭＳ Ｐゴシック" panose="020B0600070205080204" pitchFamily="50" charset="-128"/>
              </a:rPr>
              <a:t>Ⅲ</a:t>
            </a:r>
            <a:r>
              <a:rPr lang="ja-JP" altLang="en-US" b="1" dirty="0">
                <a:latin typeface="ＭＳ Ｐゴシック" panose="020B0600070205080204" pitchFamily="50" charset="-128"/>
              </a:rPr>
              <a:t>．次年度以降の特記事項（中長期的なものも含めて計画がある場合に記載）</a:t>
            </a:r>
            <a:endParaRPr lang="en-US" altLang="ja-JP" b="1" dirty="0">
              <a:latin typeface="ＭＳ Ｐゴシック" panose="020B0600070205080204" pitchFamily="50" charset="-128"/>
            </a:endParaRPr>
          </a:p>
          <a:p>
            <a:pPr marL="444500" lvl="0" indent="-4445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１．第１２回反応性プラズマ国際会議（</a:t>
            </a:r>
            <a:r>
              <a:rPr lang="en-US" altLang="ja-JP" b="1" dirty="0">
                <a:solidFill>
                  <a:srgbClr val="FF0000"/>
                </a:solidFill>
                <a:latin typeface="ＭＳ Ｐゴシック" panose="020B0600070205080204" pitchFamily="50" charset="-128"/>
              </a:rPr>
              <a:t>ICRP-12</a:t>
            </a:r>
            <a:r>
              <a:rPr lang="ja-JP" altLang="en-US" b="1" dirty="0">
                <a:solidFill>
                  <a:srgbClr val="FF0000"/>
                </a:solidFill>
                <a:latin typeface="ＭＳ Ｐゴシック" panose="020B0600070205080204" pitchFamily="50" charset="-128"/>
              </a:rPr>
              <a:t>，</a:t>
            </a:r>
            <a:r>
              <a:rPr lang="en-US" altLang="ja-JP" b="1" dirty="0">
                <a:solidFill>
                  <a:srgbClr val="FF0000"/>
                </a:solidFill>
                <a:latin typeface="ＭＳ Ｐゴシック" panose="020B0600070205080204" pitchFamily="50" charset="-128"/>
              </a:rPr>
              <a:t>2025</a:t>
            </a:r>
            <a:r>
              <a:rPr lang="ja-JP" altLang="en-US" b="1" dirty="0">
                <a:solidFill>
                  <a:srgbClr val="FF0000"/>
                </a:solidFill>
                <a:latin typeface="ＭＳ Ｐゴシック" panose="020B0600070205080204" pitchFamily="50" charset="-128"/>
              </a:rPr>
              <a:t>年開催予定）</a:t>
            </a:r>
            <a:endParaRPr lang="en-US" altLang="ja-JP" b="1" dirty="0">
              <a:solidFill>
                <a:srgbClr val="FF0000"/>
              </a:solidFill>
              <a:latin typeface="ＭＳ Ｐゴシック" panose="020B0600070205080204" pitchFamily="50" charset="-128"/>
            </a:endParaRPr>
          </a:p>
          <a:p>
            <a:pPr marL="444500" lvl="0" indent="-444500" eaLnBrk="1" hangingPunct="1">
              <a:lnSpc>
                <a:spcPts val="2400"/>
              </a:lnSpc>
              <a:spcBef>
                <a:spcPts val="0"/>
              </a:spcBef>
              <a:spcAft>
                <a:spcPts val="0"/>
              </a:spcAft>
            </a:pPr>
            <a:endParaRPr lang="en-US" altLang="ja-JP" b="1" dirty="0">
              <a:solidFill>
                <a:srgbClr val="FF0000"/>
              </a:solidFill>
              <a:latin typeface="ＭＳ Ｐゴシック" panose="020B0600070205080204" pitchFamily="50" charset="-128"/>
            </a:endParaRPr>
          </a:p>
          <a:p>
            <a:pPr marL="444500" lvl="0" indent="-444500" eaLnBrk="1" hangingPunct="1">
              <a:lnSpc>
                <a:spcPts val="2400"/>
              </a:lnSpc>
              <a:spcBef>
                <a:spcPts val="0"/>
              </a:spcBef>
              <a:spcAft>
                <a:spcPts val="0"/>
              </a:spcAft>
            </a:pPr>
            <a:r>
              <a:rPr lang="en-US" altLang="ja-JP" b="1" dirty="0">
                <a:latin typeface="ＭＳ Ｐゴシック" panose="020B0600070205080204" pitchFamily="50" charset="-128"/>
              </a:rPr>
              <a:t>Ⅳ</a:t>
            </a:r>
            <a:r>
              <a:rPr lang="ja-JP" altLang="en-US" b="1" dirty="0" err="1">
                <a:latin typeface="ＭＳ Ｐゴシック" panose="020B0600070205080204" pitchFamily="50" charset="-128"/>
              </a:rPr>
              <a:t>．</a:t>
            </a:r>
            <a:r>
              <a:rPr lang="ja-JP" altLang="en-US" b="1" dirty="0">
                <a:latin typeface="ＭＳ Ｐゴシック" panose="020B0600070205080204" pitchFamily="50" charset="-128"/>
              </a:rPr>
              <a:t>特定資産の積立て・取崩し</a:t>
            </a:r>
          </a:p>
          <a:p>
            <a:pPr marL="444500" lvl="0" indent="-444500" eaLnBrk="1" hangingPunct="1">
              <a:lnSpc>
                <a:spcPts val="2400"/>
              </a:lnSpc>
              <a:spcBef>
                <a:spcPts val="0"/>
              </a:spcBef>
              <a:spcAft>
                <a:spcPts val="0"/>
              </a:spcAft>
            </a:pPr>
            <a:r>
              <a:rPr lang="ja-JP" altLang="en-US" b="1" dirty="0">
                <a:solidFill>
                  <a:srgbClr val="FF0000"/>
                </a:solidFill>
                <a:latin typeface="ＭＳ Ｐゴシック" panose="020B0600070205080204" pitchFamily="50" charset="-128"/>
              </a:rPr>
              <a:t>　１．第１２回反応性プラズマ国際会議（</a:t>
            </a:r>
            <a:r>
              <a:rPr lang="en-US" altLang="ja-JP" b="1" dirty="0">
                <a:solidFill>
                  <a:srgbClr val="FF0000"/>
                </a:solidFill>
                <a:latin typeface="ＭＳ Ｐゴシック" panose="020B0600070205080204" pitchFamily="50" charset="-128"/>
              </a:rPr>
              <a:t>ICRP-12</a:t>
            </a:r>
            <a:r>
              <a:rPr lang="ja-JP" altLang="en-US" b="1" dirty="0">
                <a:solidFill>
                  <a:srgbClr val="FF0000"/>
                </a:solidFill>
                <a:latin typeface="ＭＳ Ｐゴシック" panose="020B0600070205080204" pitchFamily="50" charset="-128"/>
              </a:rPr>
              <a:t>，</a:t>
            </a:r>
            <a:r>
              <a:rPr lang="en-US" altLang="ja-JP" b="1" dirty="0">
                <a:solidFill>
                  <a:srgbClr val="FF0000"/>
                </a:solidFill>
                <a:latin typeface="ＭＳ Ｐゴシック" panose="020B0600070205080204" pitchFamily="50" charset="-128"/>
              </a:rPr>
              <a:t>2025</a:t>
            </a:r>
            <a:r>
              <a:rPr lang="ja-JP" altLang="en-US" b="1" dirty="0">
                <a:solidFill>
                  <a:srgbClr val="FF0000"/>
                </a:solidFill>
                <a:latin typeface="ＭＳ Ｐゴシック" panose="020B0600070205080204" pitchFamily="50" charset="-128"/>
              </a:rPr>
              <a:t>年開催予定）のための開催準備金（</a:t>
            </a:r>
            <a:r>
              <a:rPr lang="en-US" altLang="ja-JP" b="1" dirty="0">
                <a:solidFill>
                  <a:srgbClr val="FF0000"/>
                </a:solidFill>
                <a:latin typeface="ＭＳ Ｐゴシック" panose="020B0600070205080204" pitchFamily="50" charset="-128"/>
              </a:rPr>
              <a:t>2023〜2025</a:t>
            </a:r>
            <a:r>
              <a:rPr lang="ja-JP" altLang="en-US" b="1" dirty="0">
                <a:solidFill>
                  <a:srgbClr val="FF0000"/>
                </a:solidFill>
                <a:latin typeface="ＭＳ Ｐゴシック" panose="020B0600070205080204" pitchFamily="50" charset="-128"/>
              </a:rPr>
              <a:t>年度：１００万円</a:t>
            </a:r>
            <a:r>
              <a:rPr lang="en-US" altLang="ja-JP" b="1" dirty="0">
                <a:solidFill>
                  <a:srgbClr val="FF0000"/>
                </a:solidFill>
                <a:latin typeface="ＭＳ Ｐゴシック" panose="020B0600070205080204" pitchFamily="50" charset="-128"/>
              </a:rPr>
              <a:t>×</a:t>
            </a:r>
            <a:r>
              <a:rPr lang="ja-JP" altLang="en-US" b="1" dirty="0">
                <a:solidFill>
                  <a:srgbClr val="FF0000"/>
                </a:solidFill>
                <a:latin typeface="ＭＳ Ｐゴシック" panose="020B0600070205080204" pitchFamily="50" charset="-128"/>
              </a:rPr>
              <a:t>３年＝３００万円）を特定資産として積立．取崩しは</a:t>
            </a:r>
            <a:r>
              <a:rPr lang="en-US" altLang="ja-JP" b="1" dirty="0">
                <a:solidFill>
                  <a:srgbClr val="FF0000"/>
                </a:solidFill>
                <a:latin typeface="ＭＳ Ｐゴシック" panose="020B0600070205080204" pitchFamily="50" charset="-128"/>
              </a:rPr>
              <a:t>2025</a:t>
            </a:r>
            <a:r>
              <a:rPr lang="ja-JP" altLang="en-US" b="1" dirty="0">
                <a:solidFill>
                  <a:srgbClr val="FF0000"/>
                </a:solidFill>
                <a:latin typeface="ＭＳ Ｐゴシック" panose="020B0600070205080204" pitchFamily="50" charset="-128"/>
              </a:rPr>
              <a:t>年度を予定．</a:t>
            </a:r>
          </a:p>
        </p:txBody>
      </p:sp>
      <p:sp>
        <p:nvSpPr>
          <p:cNvPr id="3" name="吹き出し: 四角形 2">
            <a:extLst>
              <a:ext uri="{FF2B5EF4-FFF2-40B4-BE49-F238E27FC236}">
                <a16:creationId xmlns:a16="http://schemas.microsoft.com/office/drawing/2014/main" id="{94ED3610-02E2-2F20-41DD-B46CB8A627B4}"/>
              </a:ext>
            </a:extLst>
          </p:cNvPr>
          <p:cNvSpPr/>
          <p:nvPr/>
        </p:nvSpPr>
        <p:spPr>
          <a:xfrm>
            <a:off x="9144000" y="1010823"/>
            <a:ext cx="2556934" cy="677333"/>
          </a:xfrm>
          <a:prstGeom prst="wedgeRectCallout">
            <a:avLst>
              <a:gd name="adj1" fmla="val -104860"/>
              <a:gd name="adj2" fmla="val 181940"/>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lang="en-US" altLang="ja-JP" sz="1200" dirty="0">
                <a:solidFill>
                  <a:srgbClr val="0000FF"/>
                </a:solidFill>
              </a:rPr>
              <a:t>2023</a:t>
            </a:r>
            <a:r>
              <a:rPr lang="ja-JP" altLang="en-US" sz="1200" dirty="0">
                <a:solidFill>
                  <a:srgbClr val="0000FF"/>
                </a:solidFill>
              </a:rPr>
              <a:t>年から実働が開始した．</a:t>
            </a:r>
            <a:r>
              <a:rPr lang="en-US" altLang="ja-JP" sz="1200" dirty="0">
                <a:solidFill>
                  <a:srgbClr val="0000FF"/>
                </a:solidFill>
              </a:rPr>
              <a:t>2024</a:t>
            </a:r>
            <a:r>
              <a:rPr lang="ja-JP" altLang="en-US" sz="1200" dirty="0">
                <a:solidFill>
                  <a:srgbClr val="0000FF"/>
                </a:solidFill>
              </a:rPr>
              <a:t>年に完成する予定である旨を明記した．</a:t>
            </a:r>
            <a:endParaRPr lang="en-US" altLang="ja-JP" sz="1200" dirty="0">
              <a:solidFill>
                <a:srgbClr val="0000FF"/>
              </a:solidFill>
            </a:endParaRPr>
          </a:p>
        </p:txBody>
      </p:sp>
      <p:sp>
        <p:nvSpPr>
          <p:cNvPr id="4" name="吹き出し: 四角形 3">
            <a:extLst>
              <a:ext uri="{FF2B5EF4-FFF2-40B4-BE49-F238E27FC236}">
                <a16:creationId xmlns:a16="http://schemas.microsoft.com/office/drawing/2014/main" id="{826E4B4F-649D-EFBF-BA36-9E4BDAE01925}"/>
              </a:ext>
            </a:extLst>
          </p:cNvPr>
          <p:cNvSpPr/>
          <p:nvPr/>
        </p:nvSpPr>
        <p:spPr>
          <a:xfrm>
            <a:off x="9144000" y="2238490"/>
            <a:ext cx="2556934" cy="1004243"/>
          </a:xfrm>
          <a:prstGeom prst="wedgeRectCallout">
            <a:avLst>
              <a:gd name="adj1" fmla="val -90290"/>
              <a:gd name="adj2" fmla="val 29932"/>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lang="en-US" altLang="ja-JP" sz="1200" dirty="0">
                <a:solidFill>
                  <a:srgbClr val="0000FF"/>
                </a:solidFill>
              </a:rPr>
              <a:t>DPS</a:t>
            </a:r>
            <a:r>
              <a:rPr lang="ja-JP" altLang="en-US" sz="1200" dirty="0">
                <a:solidFill>
                  <a:srgbClr val="0000FF"/>
                </a:solidFill>
              </a:rPr>
              <a:t>がプラエレ傘下に入ることとなった．その際の懸案事項がコレ．プラエレ出版物の場合と同様に，すぐに解決しないかもしれないが，継続的に検討することとした．</a:t>
            </a:r>
            <a:endParaRPr lang="en-US" altLang="ja-JP" sz="1200" dirty="0">
              <a:solidFill>
                <a:srgbClr val="0000FF"/>
              </a:solidFill>
            </a:endParaRPr>
          </a:p>
        </p:txBody>
      </p:sp>
      <p:sp>
        <p:nvSpPr>
          <p:cNvPr id="5" name="吹き出し: 四角形 4">
            <a:extLst>
              <a:ext uri="{FF2B5EF4-FFF2-40B4-BE49-F238E27FC236}">
                <a16:creationId xmlns:a16="http://schemas.microsoft.com/office/drawing/2014/main" id="{93E88BEA-0DC7-A79E-3E44-B62EEFEAEC0C}"/>
              </a:ext>
            </a:extLst>
          </p:cNvPr>
          <p:cNvSpPr/>
          <p:nvPr/>
        </p:nvSpPr>
        <p:spPr>
          <a:xfrm>
            <a:off x="9144000" y="3532708"/>
            <a:ext cx="2556934" cy="700625"/>
          </a:xfrm>
          <a:prstGeom prst="wedgeRectCallout">
            <a:avLst>
              <a:gd name="adj1" fmla="val -134661"/>
              <a:gd name="adj2" fmla="val -75005"/>
            </a:avLst>
          </a:prstGeom>
          <a:ln>
            <a:solidFill>
              <a:srgbClr val="0000FF"/>
            </a:solidFill>
          </a:ln>
        </p:spPr>
        <p:style>
          <a:lnRef idx="2">
            <a:schemeClr val="accent3">
              <a:shade val="15000"/>
            </a:schemeClr>
          </a:lnRef>
          <a:fillRef idx="1">
            <a:schemeClr val="accent3"/>
          </a:fillRef>
          <a:effectRef idx="0">
            <a:schemeClr val="accent3"/>
          </a:effectRef>
          <a:fontRef idx="minor">
            <a:schemeClr val="lt1"/>
          </a:fontRef>
        </p:style>
        <p:txBody>
          <a:bodyPr rtlCol="0" anchor="t" anchorCtr="0"/>
          <a:lstStyle/>
          <a:p>
            <a:pPr algn="just"/>
            <a:r>
              <a:rPr lang="en-US" altLang="ja-JP" sz="1200" dirty="0">
                <a:solidFill>
                  <a:srgbClr val="0000FF"/>
                </a:solidFill>
              </a:rPr>
              <a:t>2023</a:t>
            </a:r>
            <a:r>
              <a:rPr lang="ja-JP" altLang="en-US" sz="1200" dirty="0">
                <a:solidFill>
                  <a:srgbClr val="0000FF"/>
                </a:solidFill>
              </a:rPr>
              <a:t>年の事業計画では，「</a:t>
            </a:r>
            <a:r>
              <a:rPr lang="en-US" altLang="ja-JP" sz="1200" dirty="0">
                <a:solidFill>
                  <a:srgbClr val="0000FF"/>
                </a:solidFill>
              </a:rPr>
              <a:t>Ⅲ</a:t>
            </a:r>
            <a:r>
              <a:rPr lang="ja-JP" altLang="en-US" sz="1200" dirty="0">
                <a:solidFill>
                  <a:srgbClr val="0000FF"/>
                </a:solidFill>
              </a:rPr>
              <a:t>（次年度以降行事）」にいれいたものを，本年度の行事の項目に移動した．</a:t>
            </a:r>
            <a:endParaRPr lang="en-US" altLang="ja-JP" sz="1200" dirty="0">
              <a:solidFill>
                <a:srgbClr val="0000FF"/>
              </a:solidFill>
            </a:endParaRPr>
          </a:p>
        </p:txBody>
      </p:sp>
    </p:spTree>
    <p:extLst>
      <p:ext uri="{BB962C8B-B14F-4D97-AF65-F5344CB8AC3E}">
        <p14:creationId xmlns:p14="http://schemas.microsoft.com/office/powerpoint/2010/main" val="257246397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6378</TotalTime>
  <Words>826</Words>
  <Application>Microsoft Office PowerPoint</Application>
  <PresentationFormat>画面に合わせる (4:3)</PresentationFormat>
  <Paragraphs>36</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2</vt:i4>
      </vt:variant>
    </vt:vector>
  </HeadingPairs>
  <TitlesOfParts>
    <vt:vector size="9" baseType="lpstr">
      <vt:lpstr>ＭＳ Ｐゴシック</vt:lpstr>
      <vt:lpstr>Arial</vt:lpstr>
      <vt:lpstr>Calibri</vt:lpstr>
      <vt:lpstr>Calibri Light</vt:lpstr>
      <vt:lpstr>標準デザイン</vt:lpstr>
      <vt:lpstr>1_デザインの設定</vt:lpstr>
      <vt:lpstr>デザインの設定</vt:lpstr>
      <vt:lpstr>PowerPoint プレゼンテーション</vt:lpstr>
      <vt:lpstr>PowerPoint プレゼンテーション</vt:lpstr>
    </vt:vector>
  </TitlesOfParts>
  <Company>社団法人　応用物理学会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m_fukui</dc:creator>
  <cp:lastModifiedBy>shirafuji@omu.ac.jp</cp:lastModifiedBy>
  <cp:revision>492</cp:revision>
  <cp:lastPrinted>2022-09-20T02:33:18Z</cp:lastPrinted>
  <dcterms:created xsi:type="dcterms:W3CDTF">2011-10-28T06:37:47Z</dcterms:created>
  <dcterms:modified xsi:type="dcterms:W3CDTF">2023-09-21T11:31:24Z</dcterms:modified>
</cp:coreProperties>
</file>